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66" r:id="rId2"/>
    <p:sldId id="267" r:id="rId3"/>
    <p:sldId id="268" r:id="rId4"/>
    <p:sldId id="258" r:id="rId5"/>
    <p:sldId id="269" r:id="rId6"/>
    <p:sldId id="270" r:id="rId7"/>
    <p:sldId id="271" r:id="rId8"/>
    <p:sldId id="257" r:id="rId9"/>
    <p:sldId id="259" r:id="rId10"/>
    <p:sldId id="260" r:id="rId11"/>
    <p:sldId id="261" r:id="rId12"/>
    <p:sldId id="276" r:id="rId13"/>
    <p:sldId id="256" r:id="rId14"/>
    <p:sldId id="262" r:id="rId15"/>
    <p:sldId id="263" r:id="rId16"/>
    <p:sldId id="264" r:id="rId17"/>
    <p:sldId id="265" r:id="rId18"/>
    <p:sldId id="273" r:id="rId19"/>
    <p:sldId id="274" r:id="rId20"/>
    <p:sldId id="275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66AC"/>
    <a:srgbClr val="B2182B"/>
    <a:srgbClr val="BB55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63"/>
  </p:normalViewPr>
  <p:slideViewPr>
    <p:cSldViewPr snapToGrid="0" snapToObjects="1">
      <p:cViewPr varScale="1">
        <p:scale>
          <a:sx n="115" d="100"/>
          <a:sy n="115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2014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Sheet2!$G$8:$G$14</c:f>
              <c:numCache>
                <c:formatCode>0</c:formatCode>
                <c:ptCount val="7"/>
                <c:pt idx="0">
                  <c:v>1988</c:v>
                </c:pt>
                <c:pt idx="1">
                  <c:v>26184</c:v>
                </c:pt>
                <c:pt idx="2">
                  <c:v>106083</c:v>
                </c:pt>
                <c:pt idx="3">
                  <c:v>33577</c:v>
                </c:pt>
                <c:pt idx="4">
                  <c:v>28761</c:v>
                </c:pt>
                <c:pt idx="5">
                  <c:v>112082</c:v>
                </c:pt>
                <c:pt idx="6">
                  <c:v>28410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DF-2740-BADA-77D4A08BC687}"/>
            </c:ext>
          </c:extLst>
        </c:ser>
        <c:ser>
          <c:idx val="1"/>
          <c:order val="1"/>
          <c:tx>
            <c:v>2018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Sheet2!$H$8:$H$14</c:f>
              <c:numCache>
                <c:formatCode>0</c:formatCode>
                <c:ptCount val="7"/>
                <c:pt idx="0">
                  <c:v>2587</c:v>
                </c:pt>
                <c:pt idx="1">
                  <c:v>80123</c:v>
                </c:pt>
                <c:pt idx="2">
                  <c:v>146383</c:v>
                </c:pt>
                <c:pt idx="3">
                  <c:v>45638</c:v>
                </c:pt>
                <c:pt idx="4">
                  <c:v>40085</c:v>
                </c:pt>
                <c:pt idx="5">
                  <c:v>136899</c:v>
                </c:pt>
                <c:pt idx="6">
                  <c:v>40325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DF-2740-BADA-77D4A08BC687}"/>
            </c:ext>
          </c:extLst>
        </c:ser>
        <c:ser>
          <c:idx val="2"/>
          <c:order val="2"/>
          <c:tx>
            <c:v>2014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Sheet2!$C$8:$C$14</c:f>
              <c:numCache>
                <c:formatCode>0</c:formatCode>
                <c:ptCount val="7"/>
                <c:pt idx="0">
                  <c:v>1512</c:v>
                </c:pt>
                <c:pt idx="1">
                  <c:v>63346</c:v>
                </c:pt>
                <c:pt idx="2">
                  <c:v>56819</c:v>
                </c:pt>
                <c:pt idx="3">
                  <c:v>49738</c:v>
                </c:pt>
                <c:pt idx="4">
                  <c:v>25376</c:v>
                </c:pt>
                <c:pt idx="5">
                  <c:v>62713</c:v>
                </c:pt>
                <c:pt idx="6">
                  <c:v>12892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DF-2740-BADA-77D4A08BC687}"/>
            </c:ext>
          </c:extLst>
        </c:ser>
        <c:ser>
          <c:idx val="3"/>
          <c:order val="3"/>
          <c:tx>
            <c:v>2018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Sheet2!$D$8:$D$14</c:f>
              <c:numCache>
                <c:formatCode>0</c:formatCode>
                <c:ptCount val="7"/>
                <c:pt idx="0">
                  <c:v>2990</c:v>
                </c:pt>
                <c:pt idx="1">
                  <c:v>78059</c:v>
                </c:pt>
                <c:pt idx="2">
                  <c:v>158903</c:v>
                </c:pt>
                <c:pt idx="3">
                  <c:v>102278</c:v>
                </c:pt>
                <c:pt idx="4">
                  <c:v>46241</c:v>
                </c:pt>
                <c:pt idx="5">
                  <c:v>157837</c:v>
                </c:pt>
                <c:pt idx="6">
                  <c:v>35124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DF-2740-BADA-77D4A08BC6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466471232"/>
        <c:axId val="538633088"/>
      </c:barChart>
      <c:catAx>
        <c:axId val="466471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8633088"/>
        <c:crosses val="autoZero"/>
        <c:auto val="1"/>
        <c:lblAlgn val="ctr"/>
        <c:lblOffset val="100"/>
        <c:noMultiLvlLbl val="0"/>
      </c:catAx>
      <c:valAx>
        <c:axId val="538633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47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545409548395566E-2"/>
          <c:y val="2.0370370370370372E-2"/>
          <c:w val="0.92572950499403495"/>
          <c:h val="0.90667804024496934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19-E447-8DD9-EB84A3900088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19-E447-8DD9-EB84A3900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9137309114959921"/>
          <c:y val="3.3564596092155147E-2"/>
          <c:w val="0.30048957389651837"/>
          <c:h val="0.186805774278215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88134456705889"/>
          <c:y val="5.0925925925925923E-2"/>
          <c:w val="0.73063099938878484"/>
          <c:h val="0.84688247302420527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7D-A440-B9DE-C5A07DE434AC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7D-A440-B9DE-C5A07DE434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0301662292213478"/>
          <c:y val="5.8344889724605317E-2"/>
          <c:w val="0.39998413645727049"/>
          <c:h val="0.112951384808242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A84FE4-BB56-4CEB-BCF2-E7EFB4C8F8C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EC1E2DA-87AD-450C-A525-562E862C697E}">
      <dgm:prSet custT="1"/>
      <dgm:spPr/>
      <dgm:t>
        <a:bodyPr anchor="ctr"/>
        <a:lstStyle/>
        <a:p>
          <a:r>
            <a:rPr lang="en-US" sz="2400"/>
            <a:t>Clinton first Democrat to win plurality of vote in Orange County in nearly a century.</a:t>
          </a:r>
        </a:p>
      </dgm:t>
    </dgm:pt>
    <dgm:pt modelId="{8CD55664-4364-4BE9-862B-0F64B183F206}" type="parTrans" cxnId="{26F1E714-CAA4-4697-A821-569C7D12FA06}">
      <dgm:prSet/>
      <dgm:spPr/>
      <dgm:t>
        <a:bodyPr/>
        <a:lstStyle/>
        <a:p>
          <a:endParaRPr lang="en-US"/>
        </a:p>
      </dgm:t>
    </dgm:pt>
    <dgm:pt modelId="{6145D7E6-7226-4EA7-A6E3-A50B15F8D841}" type="sibTrans" cxnId="{26F1E714-CAA4-4697-A821-569C7D12FA06}">
      <dgm:prSet/>
      <dgm:spPr/>
      <dgm:t>
        <a:bodyPr/>
        <a:lstStyle/>
        <a:p>
          <a:endParaRPr lang="en-US"/>
        </a:p>
      </dgm:t>
    </dgm:pt>
    <dgm:pt modelId="{E2A1A707-96E0-4716-9EAA-99867D1EAF75}">
      <dgm:prSet custT="1"/>
      <dgm:spPr/>
      <dgm:t>
        <a:bodyPr anchor="ctr"/>
        <a:lstStyle/>
        <a:p>
          <a:r>
            <a:rPr lang="en-US" sz="2400" dirty="0"/>
            <a:t>Republicans won 4 out of 7 Congressional races, even though Hillary Clinton had outperformed the Democratic candidates in those districts</a:t>
          </a:r>
        </a:p>
      </dgm:t>
    </dgm:pt>
    <dgm:pt modelId="{4DE0F482-8345-478D-997A-F70B932112B5}" type="parTrans" cxnId="{F3A31132-CC40-4F0C-806E-8C45E116C8C0}">
      <dgm:prSet/>
      <dgm:spPr/>
      <dgm:t>
        <a:bodyPr/>
        <a:lstStyle/>
        <a:p>
          <a:endParaRPr lang="en-US"/>
        </a:p>
      </dgm:t>
    </dgm:pt>
    <dgm:pt modelId="{56458915-AD7C-49DA-A6FA-A2004B5B68D0}" type="sibTrans" cxnId="{F3A31132-CC40-4F0C-806E-8C45E116C8C0}">
      <dgm:prSet/>
      <dgm:spPr/>
      <dgm:t>
        <a:bodyPr/>
        <a:lstStyle/>
        <a:p>
          <a:endParaRPr lang="en-US"/>
        </a:p>
      </dgm:t>
    </dgm:pt>
    <dgm:pt modelId="{37E49658-1D58-4A05-89CA-9DBAAA52F35D}">
      <dgm:prSet custT="1"/>
      <dgm:spPr/>
      <dgm:t>
        <a:bodyPr anchor="ctr"/>
        <a:lstStyle/>
        <a:p>
          <a:r>
            <a:rPr lang="en-US" sz="2400" dirty="0"/>
            <a:t>Democrats saw an opening to flip seats in Orange County and made districts there key to the blue wave strategy in 2018</a:t>
          </a:r>
        </a:p>
      </dgm:t>
    </dgm:pt>
    <dgm:pt modelId="{B3296B0C-1280-4DC6-AE3C-0D1AB3848C1D}" type="parTrans" cxnId="{E61D7B56-BBCA-4392-8544-70AD58FB079B}">
      <dgm:prSet/>
      <dgm:spPr/>
      <dgm:t>
        <a:bodyPr/>
        <a:lstStyle/>
        <a:p>
          <a:endParaRPr lang="en-US"/>
        </a:p>
      </dgm:t>
    </dgm:pt>
    <dgm:pt modelId="{FFD06F15-1E73-4CF3-9951-98A4924D1709}" type="sibTrans" cxnId="{E61D7B56-BBCA-4392-8544-70AD58FB079B}">
      <dgm:prSet/>
      <dgm:spPr/>
      <dgm:t>
        <a:bodyPr/>
        <a:lstStyle/>
        <a:p>
          <a:endParaRPr lang="en-US"/>
        </a:p>
      </dgm:t>
    </dgm:pt>
    <dgm:pt modelId="{53035981-4EB1-40DC-9D0D-57A43BF6320B}">
      <dgm:prSet custT="1"/>
      <dgm:spPr/>
      <dgm:t>
        <a:bodyPr anchor="ctr"/>
        <a:lstStyle/>
        <a:p>
          <a:pPr algn="ctr"/>
          <a:r>
            <a:rPr lang="en-US" sz="2400" b="1" dirty="0"/>
            <a:t>So how did that work out?</a:t>
          </a:r>
        </a:p>
      </dgm:t>
    </dgm:pt>
    <dgm:pt modelId="{8A195194-87A7-493A-871A-6E9D510FB149}" type="parTrans" cxnId="{4644AEB0-E58B-402B-A707-1F8D7A936295}">
      <dgm:prSet/>
      <dgm:spPr/>
      <dgm:t>
        <a:bodyPr/>
        <a:lstStyle/>
        <a:p>
          <a:endParaRPr lang="en-US"/>
        </a:p>
      </dgm:t>
    </dgm:pt>
    <dgm:pt modelId="{AA44683B-B7F0-4D05-8797-678EBB4A9DEC}" type="sibTrans" cxnId="{4644AEB0-E58B-402B-A707-1F8D7A936295}">
      <dgm:prSet/>
      <dgm:spPr/>
      <dgm:t>
        <a:bodyPr/>
        <a:lstStyle/>
        <a:p>
          <a:endParaRPr lang="en-US"/>
        </a:p>
      </dgm:t>
    </dgm:pt>
    <dgm:pt modelId="{E87C4BEB-DA1A-9B49-B42E-D9D232A7D6E3}" type="pres">
      <dgm:prSet presAssocID="{B9A84FE4-BB56-4CEB-BCF2-E7EFB4C8F8CB}" presName="vert0" presStyleCnt="0">
        <dgm:presLayoutVars>
          <dgm:dir/>
          <dgm:animOne val="branch"/>
          <dgm:animLvl val="lvl"/>
        </dgm:presLayoutVars>
      </dgm:prSet>
      <dgm:spPr/>
    </dgm:pt>
    <dgm:pt modelId="{F9BA0F7D-364C-AC44-893B-419EBE44316C}" type="pres">
      <dgm:prSet presAssocID="{0EC1E2DA-87AD-450C-A525-562E862C697E}" presName="thickLine" presStyleLbl="alignNode1" presStyleIdx="0" presStyleCnt="4"/>
      <dgm:spPr/>
    </dgm:pt>
    <dgm:pt modelId="{4C3BA66B-0569-E447-BC4C-A368B0621FB2}" type="pres">
      <dgm:prSet presAssocID="{0EC1E2DA-87AD-450C-A525-562E862C697E}" presName="horz1" presStyleCnt="0"/>
      <dgm:spPr/>
    </dgm:pt>
    <dgm:pt modelId="{4EE7B509-2ACF-6347-A0DC-842998F58557}" type="pres">
      <dgm:prSet presAssocID="{0EC1E2DA-87AD-450C-A525-562E862C697E}" presName="tx1" presStyleLbl="revTx" presStyleIdx="0" presStyleCnt="4"/>
      <dgm:spPr/>
    </dgm:pt>
    <dgm:pt modelId="{CC43A47F-E871-024B-B9C6-4BE69D612806}" type="pres">
      <dgm:prSet presAssocID="{0EC1E2DA-87AD-450C-A525-562E862C697E}" presName="vert1" presStyleCnt="0"/>
      <dgm:spPr/>
    </dgm:pt>
    <dgm:pt modelId="{BDBE6941-BE63-FA4E-8EE0-DAFC7FA420CC}" type="pres">
      <dgm:prSet presAssocID="{E2A1A707-96E0-4716-9EAA-99867D1EAF75}" presName="thickLine" presStyleLbl="alignNode1" presStyleIdx="1" presStyleCnt="4"/>
      <dgm:spPr/>
    </dgm:pt>
    <dgm:pt modelId="{C5E59A05-332F-5C4A-8E4C-5995E83BABB9}" type="pres">
      <dgm:prSet presAssocID="{E2A1A707-96E0-4716-9EAA-99867D1EAF75}" presName="horz1" presStyleCnt="0"/>
      <dgm:spPr/>
    </dgm:pt>
    <dgm:pt modelId="{DC115CD7-86E7-D443-BA5B-5AC340260544}" type="pres">
      <dgm:prSet presAssocID="{E2A1A707-96E0-4716-9EAA-99867D1EAF75}" presName="tx1" presStyleLbl="revTx" presStyleIdx="1" presStyleCnt="4"/>
      <dgm:spPr/>
    </dgm:pt>
    <dgm:pt modelId="{7FB48F77-B471-7C4A-817A-F071E9EE1160}" type="pres">
      <dgm:prSet presAssocID="{E2A1A707-96E0-4716-9EAA-99867D1EAF75}" presName="vert1" presStyleCnt="0"/>
      <dgm:spPr/>
    </dgm:pt>
    <dgm:pt modelId="{E26FEBB6-D1E4-9F48-919B-3FE272A07E01}" type="pres">
      <dgm:prSet presAssocID="{37E49658-1D58-4A05-89CA-9DBAAA52F35D}" presName="thickLine" presStyleLbl="alignNode1" presStyleIdx="2" presStyleCnt="4"/>
      <dgm:spPr/>
    </dgm:pt>
    <dgm:pt modelId="{D7B560FF-75EF-7A4E-BD04-30F04378602C}" type="pres">
      <dgm:prSet presAssocID="{37E49658-1D58-4A05-89CA-9DBAAA52F35D}" presName="horz1" presStyleCnt="0"/>
      <dgm:spPr/>
    </dgm:pt>
    <dgm:pt modelId="{BCA6531A-B2B9-2847-B986-6FF3A7F285E0}" type="pres">
      <dgm:prSet presAssocID="{37E49658-1D58-4A05-89CA-9DBAAA52F35D}" presName="tx1" presStyleLbl="revTx" presStyleIdx="2" presStyleCnt="4"/>
      <dgm:spPr/>
    </dgm:pt>
    <dgm:pt modelId="{95F34472-4888-A94B-A005-F9B25B2AC8FB}" type="pres">
      <dgm:prSet presAssocID="{37E49658-1D58-4A05-89CA-9DBAAA52F35D}" presName="vert1" presStyleCnt="0"/>
      <dgm:spPr/>
    </dgm:pt>
    <dgm:pt modelId="{1EE4BAA9-0B51-604C-A7C1-035774E140B8}" type="pres">
      <dgm:prSet presAssocID="{53035981-4EB1-40DC-9D0D-57A43BF6320B}" presName="thickLine" presStyleLbl="alignNode1" presStyleIdx="3" presStyleCnt="4"/>
      <dgm:spPr/>
    </dgm:pt>
    <dgm:pt modelId="{BB3CBC71-0C17-3C4F-81F2-790F1DF35F54}" type="pres">
      <dgm:prSet presAssocID="{53035981-4EB1-40DC-9D0D-57A43BF6320B}" presName="horz1" presStyleCnt="0"/>
      <dgm:spPr/>
    </dgm:pt>
    <dgm:pt modelId="{5DC1FC57-8FE7-9A4E-BE19-471E2DF3C837}" type="pres">
      <dgm:prSet presAssocID="{53035981-4EB1-40DC-9D0D-57A43BF6320B}" presName="tx1" presStyleLbl="revTx" presStyleIdx="3" presStyleCnt="4"/>
      <dgm:spPr/>
    </dgm:pt>
    <dgm:pt modelId="{65EC20E0-6B38-C343-BC7A-3D057CA01A89}" type="pres">
      <dgm:prSet presAssocID="{53035981-4EB1-40DC-9D0D-57A43BF6320B}" presName="vert1" presStyleCnt="0"/>
      <dgm:spPr/>
    </dgm:pt>
  </dgm:ptLst>
  <dgm:cxnLst>
    <dgm:cxn modelId="{26F1E714-CAA4-4697-A821-569C7D12FA06}" srcId="{B9A84FE4-BB56-4CEB-BCF2-E7EFB4C8F8CB}" destId="{0EC1E2DA-87AD-450C-A525-562E862C697E}" srcOrd="0" destOrd="0" parTransId="{8CD55664-4364-4BE9-862B-0F64B183F206}" sibTransId="{6145D7E6-7226-4EA7-A6E3-A50B15F8D841}"/>
    <dgm:cxn modelId="{EC67A822-FF43-B44E-9895-3FDB618782BF}" type="presOf" srcId="{37E49658-1D58-4A05-89CA-9DBAAA52F35D}" destId="{BCA6531A-B2B9-2847-B986-6FF3A7F285E0}" srcOrd="0" destOrd="0" presId="urn:microsoft.com/office/officeart/2008/layout/LinedList"/>
    <dgm:cxn modelId="{F3A31132-CC40-4F0C-806E-8C45E116C8C0}" srcId="{B9A84FE4-BB56-4CEB-BCF2-E7EFB4C8F8CB}" destId="{E2A1A707-96E0-4716-9EAA-99867D1EAF75}" srcOrd="1" destOrd="0" parTransId="{4DE0F482-8345-478D-997A-F70B932112B5}" sibTransId="{56458915-AD7C-49DA-A6FA-A2004B5B68D0}"/>
    <dgm:cxn modelId="{E61D7B56-BBCA-4392-8544-70AD58FB079B}" srcId="{B9A84FE4-BB56-4CEB-BCF2-E7EFB4C8F8CB}" destId="{37E49658-1D58-4A05-89CA-9DBAAA52F35D}" srcOrd="2" destOrd="0" parTransId="{B3296B0C-1280-4DC6-AE3C-0D1AB3848C1D}" sibTransId="{FFD06F15-1E73-4CF3-9951-98A4924D1709}"/>
    <dgm:cxn modelId="{1814D861-C25B-C843-B96A-5EEBD294E7DF}" type="presOf" srcId="{0EC1E2DA-87AD-450C-A525-562E862C697E}" destId="{4EE7B509-2ACF-6347-A0DC-842998F58557}" srcOrd="0" destOrd="0" presId="urn:microsoft.com/office/officeart/2008/layout/LinedList"/>
    <dgm:cxn modelId="{6830DE94-5538-5141-8490-08718AF4D0D9}" type="presOf" srcId="{53035981-4EB1-40DC-9D0D-57A43BF6320B}" destId="{5DC1FC57-8FE7-9A4E-BE19-471E2DF3C837}" srcOrd="0" destOrd="0" presId="urn:microsoft.com/office/officeart/2008/layout/LinedList"/>
    <dgm:cxn modelId="{4644AEB0-E58B-402B-A707-1F8D7A936295}" srcId="{B9A84FE4-BB56-4CEB-BCF2-E7EFB4C8F8CB}" destId="{53035981-4EB1-40DC-9D0D-57A43BF6320B}" srcOrd="3" destOrd="0" parTransId="{8A195194-87A7-493A-871A-6E9D510FB149}" sibTransId="{AA44683B-B7F0-4D05-8797-678EBB4A9DEC}"/>
    <dgm:cxn modelId="{E84A7DB1-D0D4-1B46-BF45-E228E988C668}" type="presOf" srcId="{B9A84FE4-BB56-4CEB-BCF2-E7EFB4C8F8CB}" destId="{E87C4BEB-DA1A-9B49-B42E-D9D232A7D6E3}" srcOrd="0" destOrd="0" presId="urn:microsoft.com/office/officeart/2008/layout/LinedList"/>
    <dgm:cxn modelId="{104410EB-49D4-4B4C-943E-3686984680F8}" type="presOf" srcId="{E2A1A707-96E0-4716-9EAA-99867D1EAF75}" destId="{DC115CD7-86E7-D443-BA5B-5AC340260544}" srcOrd="0" destOrd="0" presId="urn:microsoft.com/office/officeart/2008/layout/LinedList"/>
    <dgm:cxn modelId="{5EDEB5E9-BABF-A14E-B5E4-65F702E93B54}" type="presParOf" srcId="{E87C4BEB-DA1A-9B49-B42E-D9D232A7D6E3}" destId="{F9BA0F7D-364C-AC44-893B-419EBE44316C}" srcOrd="0" destOrd="0" presId="urn:microsoft.com/office/officeart/2008/layout/LinedList"/>
    <dgm:cxn modelId="{FCEF1413-5912-E94A-B26C-BB7DAD1BE55B}" type="presParOf" srcId="{E87C4BEB-DA1A-9B49-B42E-D9D232A7D6E3}" destId="{4C3BA66B-0569-E447-BC4C-A368B0621FB2}" srcOrd="1" destOrd="0" presId="urn:microsoft.com/office/officeart/2008/layout/LinedList"/>
    <dgm:cxn modelId="{18E1FC92-B0BB-2A47-B65C-95FA6615E243}" type="presParOf" srcId="{4C3BA66B-0569-E447-BC4C-A368B0621FB2}" destId="{4EE7B509-2ACF-6347-A0DC-842998F58557}" srcOrd="0" destOrd="0" presId="urn:microsoft.com/office/officeart/2008/layout/LinedList"/>
    <dgm:cxn modelId="{1C7CBD25-107B-F94B-9CE7-12D5D9BD6BA9}" type="presParOf" srcId="{4C3BA66B-0569-E447-BC4C-A368B0621FB2}" destId="{CC43A47F-E871-024B-B9C6-4BE69D612806}" srcOrd="1" destOrd="0" presId="urn:microsoft.com/office/officeart/2008/layout/LinedList"/>
    <dgm:cxn modelId="{1A56A6D2-FCB8-4049-9115-AB5645D9EE07}" type="presParOf" srcId="{E87C4BEB-DA1A-9B49-B42E-D9D232A7D6E3}" destId="{BDBE6941-BE63-FA4E-8EE0-DAFC7FA420CC}" srcOrd="2" destOrd="0" presId="urn:microsoft.com/office/officeart/2008/layout/LinedList"/>
    <dgm:cxn modelId="{86498F14-4C0E-CA4C-AFBD-9BF600EF3B26}" type="presParOf" srcId="{E87C4BEB-DA1A-9B49-B42E-D9D232A7D6E3}" destId="{C5E59A05-332F-5C4A-8E4C-5995E83BABB9}" srcOrd="3" destOrd="0" presId="urn:microsoft.com/office/officeart/2008/layout/LinedList"/>
    <dgm:cxn modelId="{D0C151B4-5EDE-374C-8887-BFFED3B16BAE}" type="presParOf" srcId="{C5E59A05-332F-5C4A-8E4C-5995E83BABB9}" destId="{DC115CD7-86E7-D443-BA5B-5AC340260544}" srcOrd="0" destOrd="0" presId="urn:microsoft.com/office/officeart/2008/layout/LinedList"/>
    <dgm:cxn modelId="{5706743F-DFCF-944D-895A-0D6F0DB91C51}" type="presParOf" srcId="{C5E59A05-332F-5C4A-8E4C-5995E83BABB9}" destId="{7FB48F77-B471-7C4A-817A-F071E9EE1160}" srcOrd="1" destOrd="0" presId="urn:microsoft.com/office/officeart/2008/layout/LinedList"/>
    <dgm:cxn modelId="{E0B046C7-C523-624A-B03A-2824EF51A01C}" type="presParOf" srcId="{E87C4BEB-DA1A-9B49-B42E-D9D232A7D6E3}" destId="{E26FEBB6-D1E4-9F48-919B-3FE272A07E01}" srcOrd="4" destOrd="0" presId="urn:microsoft.com/office/officeart/2008/layout/LinedList"/>
    <dgm:cxn modelId="{5B04034B-1F71-7C44-9B81-8E611240C892}" type="presParOf" srcId="{E87C4BEB-DA1A-9B49-B42E-D9D232A7D6E3}" destId="{D7B560FF-75EF-7A4E-BD04-30F04378602C}" srcOrd="5" destOrd="0" presId="urn:microsoft.com/office/officeart/2008/layout/LinedList"/>
    <dgm:cxn modelId="{328F5757-4575-3140-9262-F01E2C634A23}" type="presParOf" srcId="{D7B560FF-75EF-7A4E-BD04-30F04378602C}" destId="{BCA6531A-B2B9-2847-B986-6FF3A7F285E0}" srcOrd="0" destOrd="0" presId="urn:microsoft.com/office/officeart/2008/layout/LinedList"/>
    <dgm:cxn modelId="{B32D9277-CE66-004F-8D6B-1680F68AA6A0}" type="presParOf" srcId="{D7B560FF-75EF-7A4E-BD04-30F04378602C}" destId="{95F34472-4888-A94B-A005-F9B25B2AC8FB}" srcOrd="1" destOrd="0" presId="urn:microsoft.com/office/officeart/2008/layout/LinedList"/>
    <dgm:cxn modelId="{2E4C1661-0CC9-DD43-8546-A3C09C394999}" type="presParOf" srcId="{E87C4BEB-DA1A-9B49-B42E-D9D232A7D6E3}" destId="{1EE4BAA9-0B51-604C-A7C1-035774E140B8}" srcOrd="6" destOrd="0" presId="urn:microsoft.com/office/officeart/2008/layout/LinedList"/>
    <dgm:cxn modelId="{49B04AE5-831D-874A-A26F-BF23C6E0F6A7}" type="presParOf" srcId="{E87C4BEB-DA1A-9B49-B42E-D9D232A7D6E3}" destId="{BB3CBC71-0C17-3C4F-81F2-790F1DF35F54}" srcOrd="7" destOrd="0" presId="urn:microsoft.com/office/officeart/2008/layout/LinedList"/>
    <dgm:cxn modelId="{CBA18235-F434-B14C-8C11-CF76063E5D2F}" type="presParOf" srcId="{BB3CBC71-0C17-3C4F-81F2-790F1DF35F54}" destId="{5DC1FC57-8FE7-9A4E-BE19-471E2DF3C837}" srcOrd="0" destOrd="0" presId="urn:microsoft.com/office/officeart/2008/layout/LinedList"/>
    <dgm:cxn modelId="{78E0BD5B-94B0-E045-81CE-A0FA92486847}" type="presParOf" srcId="{BB3CBC71-0C17-3C4F-81F2-790F1DF35F54}" destId="{65EC20E0-6B38-C343-BC7A-3D057CA01A8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F1031A-DA62-4CE0-B4B5-4BFDE2A30806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5DE3DF9-906C-48D4-BB6B-B0906F6FF355}">
      <dgm:prSet/>
      <dgm:spPr>
        <a:solidFill>
          <a:srgbClr val="B2182B"/>
        </a:solidFill>
      </dgm:spPr>
      <dgm:t>
        <a:bodyPr/>
        <a:lstStyle/>
        <a:p>
          <a:r>
            <a:rPr lang="en-US"/>
            <a:t>California Top-Two Primary</a:t>
          </a:r>
        </a:p>
      </dgm:t>
    </dgm:pt>
    <dgm:pt modelId="{33430D14-A7A9-4603-A1A9-F36889A65627}" type="parTrans" cxnId="{4D8E9C96-A140-4A82-8042-2DD3D799DFA7}">
      <dgm:prSet/>
      <dgm:spPr/>
      <dgm:t>
        <a:bodyPr/>
        <a:lstStyle/>
        <a:p>
          <a:endParaRPr lang="en-US"/>
        </a:p>
      </dgm:t>
    </dgm:pt>
    <dgm:pt modelId="{D5471EE5-E164-495C-92DE-623499985CA2}" type="sibTrans" cxnId="{4D8E9C96-A140-4A82-8042-2DD3D799DFA7}">
      <dgm:prSet/>
      <dgm:spPr/>
      <dgm:t>
        <a:bodyPr/>
        <a:lstStyle/>
        <a:p>
          <a:endParaRPr lang="en-US"/>
        </a:p>
      </dgm:t>
    </dgm:pt>
    <dgm:pt modelId="{FA8C4498-89C4-4A40-969E-D36188B146DD}" type="pres">
      <dgm:prSet presAssocID="{EFF1031A-DA62-4CE0-B4B5-4BFDE2A30806}" presName="diagram" presStyleCnt="0">
        <dgm:presLayoutVars>
          <dgm:dir/>
          <dgm:resizeHandles val="exact"/>
        </dgm:presLayoutVars>
      </dgm:prSet>
      <dgm:spPr/>
    </dgm:pt>
    <dgm:pt modelId="{3D22CCAA-157B-6F44-AB94-17654D1DA9B9}" type="pres">
      <dgm:prSet presAssocID="{75DE3DF9-906C-48D4-BB6B-B0906F6FF355}" presName="node" presStyleLbl="node1" presStyleIdx="0" presStyleCnt="1">
        <dgm:presLayoutVars>
          <dgm:bulletEnabled val="1"/>
        </dgm:presLayoutVars>
      </dgm:prSet>
      <dgm:spPr/>
    </dgm:pt>
  </dgm:ptLst>
  <dgm:cxnLst>
    <dgm:cxn modelId="{222DEA0E-8AAE-424D-A676-67DB83434E03}" type="presOf" srcId="{75DE3DF9-906C-48D4-BB6B-B0906F6FF355}" destId="{3D22CCAA-157B-6F44-AB94-17654D1DA9B9}" srcOrd="0" destOrd="0" presId="urn:microsoft.com/office/officeart/2005/8/layout/default"/>
    <dgm:cxn modelId="{701FDB59-FC69-C443-870B-64E5BBD95CDF}" type="presOf" srcId="{EFF1031A-DA62-4CE0-B4B5-4BFDE2A30806}" destId="{FA8C4498-89C4-4A40-969E-D36188B146DD}" srcOrd="0" destOrd="0" presId="urn:microsoft.com/office/officeart/2005/8/layout/default"/>
    <dgm:cxn modelId="{4D8E9C96-A140-4A82-8042-2DD3D799DFA7}" srcId="{EFF1031A-DA62-4CE0-B4B5-4BFDE2A30806}" destId="{75DE3DF9-906C-48D4-BB6B-B0906F6FF355}" srcOrd="0" destOrd="0" parTransId="{33430D14-A7A9-4603-A1A9-F36889A65627}" sibTransId="{D5471EE5-E164-495C-92DE-623499985CA2}"/>
    <dgm:cxn modelId="{D80AD56E-8316-FF41-8C90-B606AF994BCA}" type="presParOf" srcId="{FA8C4498-89C4-4A40-969E-D36188B146DD}" destId="{3D22CCAA-157B-6F44-AB94-17654D1DA9B9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A0F7D-364C-AC44-893B-419EBE44316C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E7B509-2ACF-6347-A0DC-842998F58557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Clinton first Democrat to win plurality of vote in Orange County in nearly a century.</a:t>
          </a:r>
        </a:p>
      </dsp:txBody>
      <dsp:txXfrm>
        <a:off x="0" y="0"/>
        <a:ext cx="6492875" cy="1276350"/>
      </dsp:txXfrm>
    </dsp:sp>
    <dsp:sp modelId="{BDBE6941-BE63-FA4E-8EE0-DAFC7FA420CC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115CD7-86E7-D443-BA5B-5AC340260544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Republicans won 4 out of 7 Congressional races, even though Hillary Clinton had outperformed the Democratic candidates in those districts</a:t>
          </a:r>
        </a:p>
      </dsp:txBody>
      <dsp:txXfrm>
        <a:off x="0" y="1276350"/>
        <a:ext cx="6492875" cy="1276350"/>
      </dsp:txXfrm>
    </dsp:sp>
    <dsp:sp modelId="{E26FEBB6-D1E4-9F48-919B-3FE272A07E01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6531A-B2B9-2847-B986-6FF3A7F285E0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Democrats saw an opening to flip seats in Orange County and made districts there key to the blue wave strategy in 2018</a:t>
          </a:r>
        </a:p>
      </dsp:txBody>
      <dsp:txXfrm>
        <a:off x="0" y="2552700"/>
        <a:ext cx="6492875" cy="1276350"/>
      </dsp:txXfrm>
    </dsp:sp>
    <dsp:sp modelId="{1EE4BAA9-0B51-604C-A7C1-035774E140B8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C1FC57-8FE7-9A4E-BE19-471E2DF3C837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So how did that work out?</a:t>
          </a:r>
        </a:p>
      </dsp:txBody>
      <dsp:txXfrm>
        <a:off x="0" y="3829050"/>
        <a:ext cx="6492875" cy="12763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2CCAA-157B-6F44-AB94-17654D1DA9B9}">
      <dsp:nvSpPr>
        <dsp:cNvPr id="0" name=""/>
        <dsp:cNvSpPr/>
      </dsp:nvSpPr>
      <dsp:spPr>
        <a:xfrm>
          <a:off x="0" y="988631"/>
          <a:ext cx="6513603" cy="3908162"/>
        </a:xfrm>
        <a:prstGeom prst="rect">
          <a:avLst/>
        </a:prstGeom>
        <a:solidFill>
          <a:srgbClr val="B2182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California Top-Two Primary</a:t>
          </a:r>
        </a:p>
      </dsp:txBody>
      <dsp:txXfrm>
        <a:off x="0" y="988631"/>
        <a:ext cx="6513603" cy="39081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4.png>
</file>

<file path=ppt/media/image15.svg>
</file>

<file path=ppt/media/image2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10139-9998-584B-8450-C88A6A3ECEF4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AF7BF-F8C7-6E4D-B732-8D037CEC5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62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AF7BF-F8C7-6E4D-B732-8D037CEC55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81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AF7BF-F8C7-6E4D-B732-8D037CEC55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2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7C29-53F9-854A-81AB-48D93F09A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9AF3B-C624-8A4D-B97D-F0EC9B92A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D4D17-0C4C-DE43-99BB-0EFD9B312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5FCEC-CAE4-E74F-943C-1200EE957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EE36C-1390-0D41-8768-E69D4A64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86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0D0A-1FB2-A144-8660-D318419D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7B31D-F08B-5A49-8453-1770DD98F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8BE76-4F20-C041-A689-D84AAD58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A9C4F-3DAD-B945-B118-162636CD4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AFC85-ECF6-3A4E-B5EF-A1BAFE71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EEB142-61DA-DF42-BE48-FAAEAC3D67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F73CA7-E755-934A-8B40-75884E791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E6A4E-342B-5C40-819E-4AC7C073E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AE812-D2FA-4148-BE85-7088D96DC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7D12A-C825-F24D-9082-55AA00DF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E2E01-1441-874E-9474-0EC5C06C5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616A-F03A-8B40-933E-D82AA28D5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6023F-E118-F44A-B046-C022C5E3A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18B56-FAE2-F146-91FA-9168ED1D2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2FF4C-936B-7C4D-A959-1CF0B159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66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D979-C26C-7742-AC52-48B88C3D5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2C952-3740-7C42-B1E2-34EE18839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41111-0714-8F48-B6D2-9BB90C537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C3BB4-6B40-7244-A718-90E9F89CE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5FE18-CE38-694C-90A4-C91F6546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44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2DB5-CF10-5442-B58F-7A303676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FE7D3-A538-E443-AD64-51FDEB3C0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7B561-205C-774A-9616-CBD37BB99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F76F3-022C-A344-8275-A396C19F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0A814-68EE-A04F-8866-EEFFF066E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B8CD5-2B6F-6F40-B351-7138054B8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6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6CBBD-43C0-DB46-B722-BED2D17D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2ACDD-9A01-E446-AFCA-BC1649EE0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C9FF3-E39E-0C45-94A8-2060F707E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1C14F4-6542-D34A-B8D7-7C503DF338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9875B-B9CB-F74E-9EDE-16F89B478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18B69B-44E6-E44D-BB9F-F5936F81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B85BD-13C5-DF4E-BF30-E2C92333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4E32CD-0760-9D44-871F-5D6B3E4C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087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40AB-EF09-EC40-A12A-3EEE7C05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305DB-19B1-EF44-81DF-0955FCFD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26D89C-07C6-E442-A967-547BAD7C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C5C8DB-5AB8-AB45-9734-392FC8636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5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E4E263-47A5-4C40-9779-41C22318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691F6-B8F4-4D43-BC7C-476DEB46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4346C-46DA-9242-8A9C-8517F56D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72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EFA51-5371-F24D-81CC-57CAC655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9F1E5-6853-C149-A768-E4A403481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2064A-9896-C142-A5A8-796080DCB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6497B-D3B4-7348-BF48-237D4A2CD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9D11F-9F5A-3643-BA6B-20D46BC9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DF83D-8F43-9C4E-A90C-A7C7F293C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69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F0B9-17E6-DC4F-B46F-C1D408861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D923FD-41ED-CA48-A8CA-3240820B7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4D5A8-C976-4942-BD38-068B3FE8B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15FCA-258E-4648-A404-A2B16916A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CDD69-68FE-8241-B408-765CE0F6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DC214-3DC1-6E45-A829-44D7371F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64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BB45F0-53DC-0D4E-8F35-4536335BC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167F-8395-584B-8D17-A2A9E782B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48034-F95A-7A40-A655-B703BAAD5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1C9AA-7F22-1A46-A1D8-5BC9643E7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C2563-B5DE-2642-B29E-9DBD0AAAD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8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cervas/ConferencePresentations/tree/master/2018-HobbySchool" TargetMode="Externa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E32F2B-8345-C343-8DF6-C161D6DC8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4522156"/>
            <a:ext cx="5609222" cy="1363215"/>
          </a:xfrm>
        </p:spPr>
        <p:txBody>
          <a:bodyPr anchor="t">
            <a:normAutofit/>
          </a:bodyPr>
          <a:lstStyle/>
          <a:p>
            <a:pPr algn="l"/>
            <a:r>
              <a:rPr lang="en-US" sz="4400"/>
              <a:t>What’s the Matter with the OC?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30A09B8-F6C7-5640-A7FB-69D40D557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3780825"/>
            <a:ext cx="5609219" cy="741331"/>
          </a:xfrm>
        </p:spPr>
        <p:txBody>
          <a:bodyPr anchor="b">
            <a:normAutofit/>
          </a:bodyPr>
          <a:lstStyle/>
          <a:p>
            <a:pPr algn="l"/>
            <a:r>
              <a:rPr lang="en-US" sz="1900"/>
              <a:t>Jonathan R. Cervas</a:t>
            </a:r>
          </a:p>
          <a:p>
            <a:pPr algn="l"/>
            <a:r>
              <a:rPr lang="en-US" sz="1900"/>
              <a:t>Ph.D Candidate, Political Science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2E5A8E1-2A22-48D0-9556-E21648FA1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2AA2300-0FA6-4328-9BD8-1D67925C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3E1FE85-D0BF-41D3-8B85-04776368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8135" y="0"/>
            <a:ext cx="3236976" cy="299515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072B470-1E76-42B5-86EA-1FB0F881D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DD8B025-3845-4DEF-98B6-7C0BF531D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3156"/>
            <a:ext cx="3933440" cy="5861304"/>
          </a:xfrm>
          <a:custGeom>
            <a:avLst/>
            <a:gdLst>
              <a:gd name="connsiteX0" fmla="*/ 1002788 w 3933440"/>
              <a:gd name="connsiteY0" fmla="*/ 0 h 5861304"/>
              <a:gd name="connsiteX1" fmla="*/ 3933440 w 3933440"/>
              <a:gd name="connsiteY1" fmla="*/ 2930652 h 5861304"/>
              <a:gd name="connsiteX2" fmla="*/ 1002788 w 3933440"/>
              <a:gd name="connsiteY2" fmla="*/ 5861304 h 5861304"/>
              <a:gd name="connsiteX3" fmla="*/ 131302 w 3933440"/>
              <a:gd name="connsiteY3" fmla="*/ 5729548 h 5861304"/>
              <a:gd name="connsiteX4" fmla="*/ 0 w 3933440"/>
              <a:gd name="connsiteY4" fmla="*/ 5681491 h 5861304"/>
              <a:gd name="connsiteX5" fmla="*/ 0 w 3933440"/>
              <a:gd name="connsiteY5" fmla="*/ 179814 h 5861304"/>
              <a:gd name="connsiteX6" fmla="*/ 131302 w 3933440"/>
              <a:gd name="connsiteY6" fmla="*/ 131756 h 5861304"/>
              <a:gd name="connsiteX7" fmla="*/ 1002788 w 3933440"/>
              <a:gd name="connsiteY7" fmla="*/ 0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3440" h="5861304">
                <a:moveTo>
                  <a:pt x="1002788" y="0"/>
                </a:moveTo>
                <a:cubicBezTo>
                  <a:pt x="2621342" y="0"/>
                  <a:pt x="3933440" y="1312098"/>
                  <a:pt x="3933440" y="2930652"/>
                </a:cubicBezTo>
                <a:cubicBezTo>
                  <a:pt x="3933440" y="4549206"/>
                  <a:pt x="2621342" y="5861304"/>
                  <a:pt x="1002788" y="5861304"/>
                </a:cubicBezTo>
                <a:cubicBezTo>
                  <a:pt x="699309" y="5861304"/>
                  <a:pt x="406604" y="5815176"/>
                  <a:pt x="131302" y="5729548"/>
                </a:cubicBezTo>
                <a:lnTo>
                  <a:pt x="0" y="5681491"/>
                </a:lnTo>
                <a:lnTo>
                  <a:pt x="0" y="179814"/>
                </a:lnTo>
                <a:lnTo>
                  <a:pt x="131302" y="131756"/>
                </a:lnTo>
                <a:cubicBezTo>
                  <a:pt x="406604" y="46129"/>
                  <a:pt x="699309" y="0"/>
                  <a:pt x="1002788" y="0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649891-019B-0B42-9395-B1C1DDB48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1941" y="282540"/>
            <a:ext cx="4487656" cy="5983542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09A38AB-7212-4B45-9034-3E8769878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682" y="1210839"/>
            <a:ext cx="2308893" cy="375194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4051FED-CF0D-4DDD-A9BB-E58FEEFE7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580" y="2042"/>
            <a:ext cx="3224421" cy="4020664"/>
          </a:xfrm>
          <a:custGeom>
            <a:avLst/>
            <a:gdLst>
              <a:gd name="connsiteX0" fmla="*/ 449733 w 3224421"/>
              <a:gd name="connsiteY0" fmla="*/ 0 h 4020664"/>
              <a:gd name="connsiteX1" fmla="*/ 3224421 w 3224421"/>
              <a:gd name="connsiteY1" fmla="*/ 0 h 4020664"/>
              <a:gd name="connsiteX2" fmla="*/ 3224421 w 3224421"/>
              <a:gd name="connsiteY2" fmla="*/ 3933205 h 4020664"/>
              <a:gd name="connsiteX3" fmla="*/ 3087301 w 3224421"/>
              <a:gd name="connsiteY3" fmla="*/ 3968462 h 4020664"/>
              <a:gd name="connsiteX4" fmla="*/ 2569464 w 3224421"/>
              <a:gd name="connsiteY4" fmla="*/ 4020664 h 4020664"/>
              <a:gd name="connsiteX5" fmla="*/ 0 w 3224421"/>
              <a:gd name="connsiteY5" fmla="*/ 1451200 h 4020664"/>
              <a:gd name="connsiteX6" fmla="*/ 438824 w 3224421"/>
              <a:gd name="connsiteY6" fmla="*/ 14588 h 402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4421" h="4020664">
                <a:moveTo>
                  <a:pt x="449733" y="0"/>
                </a:moveTo>
                <a:lnTo>
                  <a:pt x="3224421" y="0"/>
                </a:lnTo>
                <a:lnTo>
                  <a:pt x="3224421" y="3933205"/>
                </a:lnTo>
                <a:lnTo>
                  <a:pt x="3087301" y="3968462"/>
                </a:lnTo>
                <a:cubicBezTo>
                  <a:pt x="2920035" y="4002689"/>
                  <a:pt x="2746849" y="4020664"/>
                  <a:pt x="2569464" y="4020664"/>
                </a:cubicBezTo>
                <a:cubicBezTo>
                  <a:pt x="1150388" y="4020664"/>
                  <a:pt x="0" y="2870276"/>
                  <a:pt x="0" y="1451200"/>
                </a:cubicBezTo>
                <a:cubicBezTo>
                  <a:pt x="0" y="919047"/>
                  <a:pt x="161773" y="424677"/>
                  <a:pt x="438824" y="14588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A21452-507C-4142-9F95-9AEC3733C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9050" y="-95874"/>
            <a:ext cx="4253711" cy="4253711"/>
          </a:xfrm>
          <a:prstGeom prst="rect">
            <a:avLst/>
          </a:prstGeom>
        </p:spPr>
      </p:pic>
      <p:sp>
        <p:nvSpPr>
          <p:cNvPr id="2" name="TextBox 1">
            <a:hlinkClick r:id="rId5"/>
            <a:extLst>
              <a:ext uri="{FF2B5EF4-FFF2-40B4-BE49-F238E27FC236}">
                <a16:creationId xmlns:a16="http://schemas.microsoft.com/office/drawing/2014/main" id="{5D2F7997-F2C4-914C-9A93-8096CC3E5AD6}"/>
              </a:ext>
            </a:extLst>
          </p:cNvPr>
          <p:cNvSpPr txBox="1"/>
          <p:nvPr/>
        </p:nvSpPr>
        <p:spPr>
          <a:xfrm>
            <a:off x="6041340" y="5852305"/>
            <a:ext cx="3427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Click Here for Most Recent Version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55C0E-ED32-1B4A-83F3-4C96E5C65E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5884564"/>
            <a:ext cx="2743200" cy="365125"/>
          </a:xfrm>
        </p:spPr>
        <p:txBody>
          <a:bodyPr/>
          <a:lstStyle/>
          <a:p>
            <a:fld id="{66A4FA12-790B-7547-882C-8D3A45C698BF}" type="datetime1">
              <a:rPr lang="en-US" smtClean="0"/>
              <a:t>12/12/18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815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1386784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*Royce, Ed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63,346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70.8%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Anderson, Peter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26,184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29.2%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1949749"/>
              </p:ext>
            </p:extLst>
          </p:nvPr>
        </p:nvGraphicFramePr>
        <p:xfrm>
          <a:off x="6550744" y="2910803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Kim, Young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80,123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Cisneros, Gil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78,059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FE6BB0C4-06D7-4A49-85C7-EC4A404593D0}"/>
              </a:ext>
            </a:extLst>
          </p:cNvPr>
          <p:cNvSpPr/>
          <p:nvPr/>
        </p:nvSpPr>
        <p:spPr>
          <a:xfrm>
            <a:off x="64305" y="3429000"/>
            <a:ext cx="2264225" cy="940981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C75FF667-5C22-6E43-9B1E-3DD6DFE74C93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3058E5-C166-BC4C-9FFE-FFD7DC595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42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2257994-BD97-4691-8B89-198A6D2BA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5593238"/>
            <a:ext cx="8991600" cy="1264762"/>
          </a:xfrm>
          <a:solidFill>
            <a:srgbClr val="FFFFFF"/>
          </a:solidFill>
          <a:ln w="38100">
            <a:solidFill>
              <a:srgbClr val="404040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CD 45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18681C-4B99-084A-87BC-5DD883EA4C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019149"/>
              </p:ext>
            </p:extLst>
          </p:nvPr>
        </p:nvGraphicFramePr>
        <p:xfrm>
          <a:off x="643467" y="129956"/>
          <a:ext cx="10929790" cy="296745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815675">
                  <a:extLst>
                    <a:ext uri="{9D8B030D-6E8A-4147-A177-3AD203B41FA5}">
                      <a16:colId xmlns:a16="http://schemas.microsoft.com/office/drawing/2014/main" val="1570124869"/>
                    </a:ext>
                  </a:extLst>
                </a:gridCol>
                <a:gridCol w="1667154">
                  <a:extLst>
                    <a:ext uri="{9D8B030D-6E8A-4147-A177-3AD203B41FA5}">
                      <a16:colId xmlns:a16="http://schemas.microsoft.com/office/drawing/2014/main" val="2181184380"/>
                    </a:ext>
                  </a:extLst>
                </a:gridCol>
                <a:gridCol w="1407241">
                  <a:extLst>
                    <a:ext uri="{9D8B030D-6E8A-4147-A177-3AD203B41FA5}">
                      <a16:colId xmlns:a16="http://schemas.microsoft.com/office/drawing/2014/main" val="663718666"/>
                    </a:ext>
                  </a:extLst>
                </a:gridCol>
                <a:gridCol w="1203024">
                  <a:extLst>
                    <a:ext uri="{9D8B030D-6E8A-4147-A177-3AD203B41FA5}">
                      <a16:colId xmlns:a16="http://schemas.microsoft.com/office/drawing/2014/main" val="2078030206"/>
                    </a:ext>
                  </a:extLst>
                </a:gridCol>
                <a:gridCol w="1685719">
                  <a:extLst>
                    <a:ext uri="{9D8B030D-6E8A-4147-A177-3AD203B41FA5}">
                      <a16:colId xmlns:a16="http://schemas.microsoft.com/office/drawing/2014/main" val="3091501408"/>
                    </a:ext>
                  </a:extLst>
                </a:gridCol>
                <a:gridCol w="1743736">
                  <a:extLst>
                    <a:ext uri="{9D8B030D-6E8A-4147-A177-3AD203B41FA5}">
                      <a16:colId xmlns:a16="http://schemas.microsoft.com/office/drawing/2014/main" val="176688538"/>
                    </a:ext>
                  </a:extLst>
                </a:gridCol>
                <a:gridCol w="1407241">
                  <a:extLst>
                    <a:ext uri="{9D8B030D-6E8A-4147-A177-3AD203B41FA5}">
                      <a16:colId xmlns:a16="http://schemas.microsoft.com/office/drawing/2014/main" val="3665330360"/>
                    </a:ext>
                  </a:extLst>
                </a:gridCol>
              </a:tblGrid>
              <a:tr h="588145">
                <a:tc gridSpan="3">
                  <a:txBody>
                    <a:bodyPr/>
                    <a:lstStyle/>
                    <a:p>
                      <a:pPr algn="ctr"/>
                      <a:r>
                        <a:rPr lang="en-US" sz="2600"/>
                        <a:t>2014</a:t>
                      </a:r>
                    </a:p>
                  </a:txBody>
                  <a:tcPr marL="133669" marR="133669" marT="66835" marB="6683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600"/>
                    </a:p>
                  </a:txBody>
                  <a:tcPr marL="133669" marR="133669" marT="66835" marB="66835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b="1" dirty="0"/>
                        <a:t>2018</a:t>
                      </a:r>
                    </a:p>
                  </a:txBody>
                  <a:tcPr marL="133669" marR="133669" marT="66835" marB="66835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487931"/>
                  </a:ext>
                </a:extLst>
              </a:tr>
              <a:tr h="13901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Walters, Mimi</a:t>
                      </a:r>
                      <a:endParaRPr lang="en-US" sz="26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106,083</a:t>
                      </a: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65.1%</a:t>
                      </a:r>
                      <a:endParaRPr lang="en-US" sz="2600" b="0" i="0" u="none" strike="noStrike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chemeClr val="bg1"/>
                          </a:solidFill>
                        </a:rPr>
                        <a:t>REP</a:t>
                      </a:r>
                    </a:p>
                  </a:txBody>
                  <a:tcPr marL="133669" marR="133669" marT="66835" marB="66835" anchor="ctr">
                    <a:solidFill>
                      <a:srgbClr val="B21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* Walters, Mimi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146,383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47.9%</a:t>
                      </a:r>
                    </a:p>
                  </a:txBody>
                  <a:tcPr marL="133669" marR="133669" marT="66835" marB="66835" anchor="ctr"/>
                </a:tc>
                <a:extLst>
                  <a:ext uri="{0D108BD9-81ED-4DB2-BD59-A6C34878D82A}">
                    <a16:rowId xmlns:a16="http://schemas.microsoft.com/office/drawing/2014/main" val="1260779111"/>
                  </a:ext>
                </a:extLst>
              </a:tr>
              <a:tr h="9891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Leavens, Drew</a:t>
                      </a:r>
                      <a:endParaRPr lang="en-US" sz="260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56,819</a:t>
                      </a: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34.9%</a:t>
                      </a:r>
                      <a:endParaRPr lang="en-US" sz="2600" b="0" i="0" u="none" strike="noStrike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chemeClr val="bg1"/>
                          </a:solidFill>
                        </a:rPr>
                        <a:t>DEM</a:t>
                      </a:r>
                    </a:p>
                  </a:txBody>
                  <a:tcPr marL="133669" marR="133669" marT="66835" marB="66835" anchor="ctr">
                    <a:solidFill>
                      <a:srgbClr val="2166A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Porter, Katie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158,906 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52.1%</a:t>
                      </a:r>
                    </a:p>
                  </a:txBody>
                  <a:tcPr marL="133669" marR="133669" marT="66835" marB="66835" anchor="ctr"/>
                </a:tc>
                <a:extLst>
                  <a:ext uri="{0D108BD9-81ED-4DB2-BD59-A6C34878D82A}">
                    <a16:rowId xmlns:a16="http://schemas.microsoft.com/office/drawing/2014/main" val="2807372760"/>
                  </a:ext>
                </a:extLst>
              </a:tr>
            </a:tbl>
          </a:graphicData>
        </a:graphic>
      </p:graphicFrame>
      <p:pic>
        <p:nvPicPr>
          <p:cNvPr id="24" name="Picture 23">
            <a:extLst>
              <a:ext uri="{FF2B5EF4-FFF2-40B4-BE49-F238E27FC236}">
                <a16:creationId xmlns:a16="http://schemas.microsoft.com/office/drawing/2014/main" id="{CA3B00C7-1C8A-1A46-8520-778439FB6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76" y="3097415"/>
            <a:ext cx="4848225" cy="387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4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3E8538E-4225-D945-B2C2-38CED30A800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-396240" y="-204913"/>
            <a:ext cx="9181011" cy="7344808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D7F689B-634C-1749-9BC5-318F5566B4B7}"/>
              </a:ext>
            </a:extLst>
          </p:cNvPr>
          <p:cNvSpPr/>
          <p:nvPr/>
        </p:nvSpPr>
        <p:spPr>
          <a:xfrm>
            <a:off x="8818225" y="32658"/>
            <a:ext cx="3352800" cy="6781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dirty="0">
                <a:effectLst>
                  <a:outerShdw blurRad="50800" dist="50800" dir="11400000" algn="ctr" rotWithShape="0">
                    <a:srgbClr val="000000">
                      <a:alpha val="16000"/>
                    </a:srgbClr>
                  </a:outerShdw>
                  <a:reflection blurRad="6350" stA="23000" endPos="45500" dir="5400000" sy="-100000" algn="bl" rotWithShape="0"/>
                </a:effectLst>
              </a:rPr>
              <a:t>Demographic Profile</a:t>
            </a:r>
          </a:p>
          <a:p>
            <a:endParaRPr lang="en-US" sz="1600" b="1" dirty="0"/>
          </a:p>
          <a:p>
            <a:r>
              <a:rPr lang="en-US" sz="1600" b="1" dirty="0"/>
              <a:t>Total Pop: </a:t>
            </a:r>
          </a:p>
          <a:p>
            <a:r>
              <a:rPr lang="en-US" sz="1600" b="1" dirty="0"/>
              <a:t>	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777,871 </a:t>
            </a:r>
          </a:p>
          <a:p>
            <a:r>
              <a:rPr lang="en-US" sz="1600" b="1" dirty="0"/>
              <a:t>White: </a:t>
            </a:r>
          </a:p>
          <a:p>
            <a:r>
              <a:rPr lang="en-US" sz="1600" b="1" dirty="0"/>
              <a:t>	</a:t>
            </a:r>
            <a:r>
              <a:rPr lang="en-US" sz="1600" dirty="0"/>
              <a:t>472,558</a:t>
            </a:r>
            <a:r>
              <a:rPr lang="en-US" sz="20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(61%)</a:t>
            </a:r>
          </a:p>
          <a:p>
            <a:r>
              <a:rPr lang="en-US" sz="1600" b="1" dirty="0"/>
              <a:t>Hispanic: </a:t>
            </a:r>
          </a:p>
          <a:p>
            <a:r>
              <a:rPr lang="en-US" sz="1600" b="1" dirty="0"/>
              <a:t>	</a:t>
            </a:r>
            <a:r>
              <a:rPr lang="en-US" sz="1600" dirty="0"/>
              <a:t>141,853</a:t>
            </a:r>
            <a:r>
              <a:rPr lang="en-US" sz="16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(18%)</a:t>
            </a:r>
          </a:p>
          <a:p>
            <a:r>
              <a:rPr lang="en-US" sz="1600" b="1" dirty="0"/>
              <a:t>Black: </a:t>
            </a:r>
          </a:p>
          <a:p>
            <a:r>
              <a:rPr lang="en-US" sz="1600" b="1" dirty="0"/>
              <a:t>	</a:t>
            </a:r>
            <a:r>
              <a:rPr lang="en-US" sz="1600" dirty="0"/>
              <a:t>15,666</a:t>
            </a:r>
            <a:r>
              <a:rPr lang="en-US" sz="16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(2%)</a:t>
            </a:r>
          </a:p>
          <a:p>
            <a:r>
              <a:rPr lang="en-US" sz="1600" b="1" dirty="0"/>
              <a:t>Asian: </a:t>
            </a:r>
          </a:p>
          <a:p>
            <a:r>
              <a:rPr lang="en-US" sz="1600" b="1" dirty="0"/>
              <a:t>	</a:t>
            </a:r>
            <a:r>
              <a:rPr lang="en-US" sz="1600" dirty="0"/>
              <a:t>199,942</a:t>
            </a:r>
            <a:r>
              <a:rPr lang="en-US" sz="16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(26%)</a:t>
            </a:r>
            <a:endParaRPr lang="en-US" sz="1600" b="1" dirty="0"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600" b="1" dirty="0"/>
              <a:t>Foreign-born:</a:t>
            </a:r>
          </a:p>
          <a:p>
            <a:r>
              <a:rPr lang="en-US" sz="1600" b="1" dirty="0"/>
              <a:t>	 </a:t>
            </a:r>
            <a:r>
              <a:rPr lang="en-US" sz="1600" dirty="0"/>
              <a:t>226,899</a:t>
            </a:r>
            <a:r>
              <a:rPr lang="en-US" sz="16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(29%)</a:t>
            </a:r>
            <a:endParaRPr lang="en-US" sz="1600" b="1" dirty="0"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sz="1600" b="1" dirty="0"/>
          </a:p>
          <a:p>
            <a:r>
              <a:rPr lang="en-US" sz="1600" b="1" dirty="0"/>
              <a:t>Median Household Income: </a:t>
            </a:r>
          </a:p>
          <a:p>
            <a:r>
              <a:rPr lang="en-US" sz="1600" b="1" dirty="0"/>
              <a:t>	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$102,040</a:t>
            </a:r>
          </a:p>
          <a:p>
            <a:r>
              <a:rPr lang="en-US" sz="1600" b="1" dirty="0"/>
              <a:t>Unemployment: 	</a:t>
            </a:r>
          </a:p>
          <a:p>
            <a:r>
              <a:rPr lang="en-US" sz="1600" b="1" dirty="0"/>
              <a:t>	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4%</a:t>
            </a:r>
          </a:p>
          <a:p>
            <a:r>
              <a:rPr lang="en-US" sz="1600" b="1" dirty="0"/>
              <a:t>Percent w/ Bachelors:</a:t>
            </a:r>
          </a:p>
          <a:p>
            <a:r>
              <a:rPr lang="en-US" sz="1600" b="1" dirty="0"/>
              <a:t>	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55%</a:t>
            </a:r>
          </a:p>
          <a:p>
            <a:endParaRPr lang="en-US" sz="2000" b="1" dirty="0"/>
          </a:p>
          <a:p>
            <a:r>
              <a:rPr lang="en-US" sz="1200" b="1" dirty="0"/>
              <a:t>Data: 2017 Census ACS 1-year Estimates</a:t>
            </a:r>
            <a:endParaRPr lang="en-US" sz="1100" b="1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0617BCA-6CD0-2D4E-9075-A0BDB02213D0}"/>
              </a:ext>
            </a:extLst>
          </p:cNvPr>
          <p:cNvCxnSpPr>
            <a:cxnSpLocks/>
          </p:cNvCxnSpPr>
          <p:nvPr/>
        </p:nvCxnSpPr>
        <p:spPr>
          <a:xfrm>
            <a:off x="-226696" y="3721954"/>
            <a:ext cx="2649856" cy="3261732"/>
          </a:xfrm>
          <a:prstGeom prst="line">
            <a:avLst/>
          </a:prstGeom>
          <a:ln w="2540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riangle 9">
            <a:extLst>
              <a:ext uri="{FF2B5EF4-FFF2-40B4-BE49-F238E27FC236}">
                <a16:creationId xmlns:a16="http://schemas.microsoft.com/office/drawing/2014/main" id="{91C39B9E-6CE2-7A44-B70B-8F22F6D58B9D}"/>
              </a:ext>
            </a:extLst>
          </p:cNvPr>
          <p:cNvSpPr/>
          <p:nvPr/>
        </p:nvSpPr>
        <p:spPr>
          <a:xfrm>
            <a:off x="-2341862" y="3782914"/>
            <a:ext cx="4626571" cy="3261732"/>
          </a:xfrm>
          <a:prstGeom prst="triangle">
            <a:avLst/>
          </a:prstGeom>
          <a:solidFill>
            <a:schemeClr val="tx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ts val="5000"/>
              </a:lnSpc>
            </a:pPr>
            <a:r>
              <a:rPr lang="en-US" sz="6000" dirty="0">
                <a:effectLst>
                  <a:outerShdw blurRad="60007" dist="310007" dir="7680000" kx="1300200" algn="ctr" rotWithShape="0">
                    <a:schemeClr val="bg1">
                      <a:lumMod val="50000"/>
                      <a:alpha val="43000"/>
                    </a:schemeClr>
                  </a:outerShdw>
                </a:effectLst>
              </a:rPr>
              <a:t>  </a:t>
            </a:r>
            <a:r>
              <a:rPr lang="en-US" sz="6000" dirty="0">
                <a:effectLst>
                  <a:outerShdw blurRad="60007" dist="310007" dir="7680000" sy="30000" kx="1300200" algn="ctr" rotWithShape="0">
                    <a:schemeClr val="bg1">
                      <a:lumMod val="50000"/>
                      <a:alpha val="32000"/>
                    </a:schemeClr>
                  </a:outerShdw>
                </a:effectLst>
                <a:latin typeface="Phosphate Solid" panose="02000506050000020004" pitchFamily="2" charset="77"/>
                <a:cs typeface="Phosphate Solid" panose="02000506050000020004" pitchFamily="2" charset="77"/>
              </a:rPr>
              <a:t>CD</a:t>
            </a:r>
          </a:p>
          <a:p>
            <a:pPr algn="r">
              <a:lnSpc>
                <a:spcPts val="5000"/>
              </a:lnSpc>
            </a:pPr>
            <a:r>
              <a:rPr lang="en-US" sz="6000" dirty="0">
                <a:effectLst>
                  <a:outerShdw blurRad="60007" dist="310007" dir="7680000" sy="30000" kx="1300200" algn="ctr" rotWithShape="0">
                    <a:schemeClr val="bg1">
                      <a:lumMod val="50000"/>
                      <a:alpha val="32000"/>
                    </a:schemeClr>
                  </a:outerShdw>
                </a:effectLst>
                <a:latin typeface="Phosphate Solid" panose="02000506050000020004" pitchFamily="2" charset="77"/>
                <a:cs typeface="Phosphate Solid" panose="02000506050000020004" pitchFamily="2" charset="77"/>
              </a:rPr>
              <a:t>45</a:t>
            </a:r>
          </a:p>
        </p:txBody>
      </p:sp>
    </p:spTree>
    <p:extLst>
      <p:ext uri="{BB962C8B-B14F-4D97-AF65-F5344CB8AC3E}">
        <p14:creationId xmlns:p14="http://schemas.microsoft.com/office/powerpoint/2010/main" val="2995985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A3FFD-B2DA-B14B-9508-B89A956D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CD45 - UCI Campus precincts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Turnout – 65.9% (CD45 avg. 73.89%)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Porter – 5,229 (91.8%!)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Walters – 464</a:t>
            </a:r>
          </a:p>
          <a:p>
            <a:pPr lvl="1"/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3DF8FA08-5CB5-0847-8A29-F373D92E3BF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354913" y="454680"/>
            <a:ext cx="6250769" cy="101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44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87873386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197180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871330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Nick, Adam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33,577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40.3%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Sanchez, Loretta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49,738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/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59.7%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716775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Lambert, Rene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45,638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Correa, Lou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102,278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F22661FD-FCE8-4D4B-97FC-6221FF8354FF}"/>
              </a:ext>
            </a:extLst>
          </p:cNvPr>
          <p:cNvSpPr/>
          <p:nvPr/>
        </p:nvSpPr>
        <p:spPr>
          <a:xfrm>
            <a:off x="-62337" y="4309958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483D4460-24F5-DF4C-939B-7C7ABF7104F8}"/>
              </a:ext>
            </a:extLst>
          </p:cNvPr>
          <p:cNvSpPr/>
          <p:nvPr/>
        </p:nvSpPr>
        <p:spPr>
          <a:xfrm>
            <a:off x="6333700" y="432879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A8B275-1438-AF4C-BD4C-C7E27642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677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1680382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Whallon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Andy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28,761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53.1%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25,376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46.9%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8146422"/>
              </p:ext>
            </p:extLst>
          </p:nvPr>
        </p:nvGraphicFramePr>
        <p:xfrm>
          <a:off x="6550744" y="3282946"/>
          <a:ext cx="5289974" cy="2030730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Briscoe, 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46,241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1DA46F7B-AE0C-ED4D-B451-E3FE75C32F17}"/>
              </a:ext>
            </a:extLst>
          </p:cNvPr>
          <p:cNvSpPr/>
          <p:nvPr/>
        </p:nvSpPr>
        <p:spPr>
          <a:xfrm>
            <a:off x="-62337" y="4309958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730A61DD-2E6B-9044-8615-3320E40D5609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A32FD1-FF2E-8446-9AA8-5317DAD5E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309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04211669"/>
              </p:ext>
            </p:extLst>
          </p:nvPr>
        </p:nvGraphicFramePr>
        <p:xfrm>
          <a:off x="0" y="3282949"/>
          <a:ext cx="5741581" cy="3054055"/>
        </p:xfrm>
        <a:graphic>
          <a:graphicData uri="http://schemas.openxmlformats.org/drawingml/2006/table">
            <a:tbl>
              <a:tblPr/>
              <a:tblGrid>
                <a:gridCol w="2780368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656284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30492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28245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Rohrbacher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Dana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112,082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64.1%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77160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Savary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Suzanne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62,713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35.9%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9919733"/>
              </p:ext>
            </p:extLst>
          </p:nvPr>
        </p:nvGraphicFramePr>
        <p:xfrm>
          <a:off x="6449482" y="3282946"/>
          <a:ext cx="5741580" cy="1993512"/>
        </p:xfrm>
        <a:graphic>
          <a:graphicData uri="http://schemas.openxmlformats.org/drawingml/2006/table">
            <a:tbl>
              <a:tblPr/>
              <a:tblGrid>
                <a:gridCol w="301389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55486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17281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*Rohrabacher, Dana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136,899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Rouda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Harley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157,837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38F6CF36-9A00-0740-98A0-2398DE640F8F}"/>
              </a:ext>
            </a:extLst>
          </p:cNvPr>
          <p:cNvSpPr/>
          <p:nvPr/>
        </p:nvSpPr>
        <p:spPr>
          <a:xfrm>
            <a:off x="1" y="3282946"/>
            <a:ext cx="2870790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F51B5B1B-7154-0D41-A296-A268EEDEC5DA}"/>
              </a:ext>
            </a:extLst>
          </p:cNvPr>
          <p:cNvSpPr/>
          <p:nvPr/>
        </p:nvSpPr>
        <p:spPr>
          <a:xfrm>
            <a:off x="6333700" y="4185911"/>
            <a:ext cx="3044216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DD4C05-24B8-5148-8611-D0D3C0C47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8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17808402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 Issa, Darrell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28,410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68.8%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Peiser</a:t>
                      </a: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Dave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12,892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31.2%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6285046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Harkey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Diane L.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40,325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Levin, Mike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35,124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5C872683-FD6A-344B-A8FC-10C78C664901}"/>
              </a:ext>
            </a:extLst>
          </p:cNvPr>
          <p:cNvSpPr/>
          <p:nvPr/>
        </p:nvSpPr>
        <p:spPr>
          <a:xfrm>
            <a:off x="1" y="3282946"/>
            <a:ext cx="2429156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3908105-A862-EC42-AE8C-5F8E34DA03F1}"/>
              </a:ext>
            </a:extLst>
          </p:cNvPr>
          <p:cNvSpPr/>
          <p:nvPr/>
        </p:nvSpPr>
        <p:spPr>
          <a:xfrm>
            <a:off x="6333700" y="4228443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F967328-E3B5-B141-A520-CE93E1BF1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65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3325D39-BBD0-6646-828C-A2890E1E27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6614950"/>
              </p:ext>
            </p:extLst>
          </p:nvPr>
        </p:nvGraphicFramePr>
        <p:xfrm>
          <a:off x="157163" y="1185864"/>
          <a:ext cx="11915775" cy="499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0B3DEB7-1401-F749-9771-653AB96D5941}"/>
              </a:ext>
            </a:extLst>
          </p:cNvPr>
          <p:cNvSpPr txBox="1"/>
          <p:nvPr/>
        </p:nvSpPr>
        <p:spPr>
          <a:xfrm>
            <a:off x="1067893" y="329660"/>
            <a:ext cx="10056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RAW VOTES IN CONGRESSIONAL DISTRICTS, ORANGE COUNTY ONLY</a:t>
            </a:r>
          </a:p>
        </p:txBody>
      </p:sp>
    </p:spTree>
    <p:extLst>
      <p:ext uri="{BB962C8B-B14F-4D97-AF65-F5344CB8AC3E}">
        <p14:creationId xmlns:p14="http://schemas.microsoft.com/office/powerpoint/2010/main" val="1842901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3382400"/>
              </p:ext>
            </p:extLst>
          </p:nvPr>
        </p:nvGraphicFramePr>
        <p:xfrm>
          <a:off x="2013557" y="0"/>
          <a:ext cx="10178443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16CED-6A60-9C4E-82F9-35E50057F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Net change in raw votes, 2014-&gt;2018</a:t>
            </a:r>
          </a:p>
        </p:txBody>
      </p:sp>
    </p:spTree>
    <p:extLst>
      <p:ext uri="{BB962C8B-B14F-4D97-AF65-F5344CB8AC3E}">
        <p14:creationId xmlns:p14="http://schemas.microsoft.com/office/powerpoint/2010/main" val="2355128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3C8ACC-FB4E-8444-AD8F-D4D48AD3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After 2016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CC0D252-E5CE-4877-A3B2-3C2EFA0ED0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0923747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4323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4441628"/>
              </p:ext>
            </p:extLst>
          </p:nvPr>
        </p:nvGraphicFramePr>
        <p:xfrm>
          <a:off x="3157539" y="0"/>
          <a:ext cx="9034462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D944F-2448-9D49-AB8E-9C964DC89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Percentage Change in votes 2014-&gt;2018</a:t>
            </a:r>
          </a:p>
        </p:txBody>
      </p:sp>
    </p:spTree>
    <p:extLst>
      <p:ext uri="{BB962C8B-B14F-4D97-AF65-F5344CB8AC3E}">
        <p14:creationId xmlns:p14="http://schemas.microsoft.com/office/powerpoint/2010/main" val="1644110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43FDA9-527D-7042-9CFE-C39CBDDB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Conclusions</a:t>
            </a:r>
          </a:p>
        </p:txBody>
      </p:sp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1B5E4239-00B2-4C79-8C21-9743EC12A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AF2080-506A-F04C-8D7E-07AF75A69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Democrats now hold all 7 of the Orange County congressional districts</a:t>
            </a:r>
          </a:p>
          <a:p>
            <a:r>
              <a:rPr lang="en-US" sz="2000" dirty="0"/>
              <a:t>Clinton (2016) and Newsome (2018) won the county-wide vote</a:t>
            </a:r>
          </a:p>
          <a:p>
            <a:r>
              <a:rPr lang="en-US" sz="2000" dirty="0"/>
              <a:t>Democrats has a 113% increase in votes in 2018 compared to 2014; Republicans increased just 46%.</a:t>
            </a:r>
          </a:p>
          <a:p>
            <a:r>
              <a:rPr lang="en-US" sz="2000" dirty="0"/>
              <a:t>2020 – No Governor’s race, US Senate race, and Presidential race unlikely to be competitive in CA.</a:t>
            </a:r>
          </a:p>
          <a:p>
            <a:r>
              <a:rPr lang="en-US" sz="2000" dirty="0"/>
              <a:t>Republicans hold just 7 (13.2%) Congressional Districts in </a:t>
            </a:r>
            <a:r>
              <a:rPr lang="en-US" sz="2000" b="1" u="sng" dirty="0"/>
              <a:t>ALL</a:t>
            </a:r>
            <a:r>
              <a:rPr lang="en-US" sz="2000" dirty="0"/>
              <a:t> of California</a:t>
            </a:r>
          </a:p>
          <a:p>
            <a:r>
              <a:rPr lang="en-US" sz="2000"/>
              <a:t>More </a:t>
            </a:r>
            <a:r>
              <a:rPr lang="en-US" sz="2000" dirty="0"/>
              <a:t>investigation is needed to parse what is happening, especially in terms of my puzzle.</a:t>
            </a:r>
          </a:p>
        </p:txBody>
      </p:sp>
    </p:spTree>
    <p:extLst>
      <p:ext uri="{BB962C8B-B14F-4D97-AF65-F5344CB8AC3E}">
        <p14:creationId xmlns:p14="http://schemas.microsoft.com/office/powerpoint/2010/main" val="169973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ECE0B-A86A-B048-91C3-809C652A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b="1" dirty="0"/>
              <a:t>The Puzzle of Political Transformation</a:t>
            </a:r>
          </a:p>
        </p:txBody>
      </p:sp>
      <p:pic>
        <p:nvPicPr>
          <p:cNvPr id="38" name="Content Placeholder 37">
            <a:extLst>
              <a:ext uri="{FF2B5EF4-FFF2-40B4-BE49-F238E27FC236}">
                <a16:creationId xmlns:a16="http://schemas.microsoft.com/office/drawing/2014/main" id="{91FB1305-F961-384C-A1EB-2FEB9DEFF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465" t="21282" r="11465" b="18476"/>
          <a:stretch/>
        </p:blipFill>
        <p:spPr>
          <a:xfrm rot="20595157">
            <a:off x="161046" y="1420486"/>
            <a:ext cx="6046211" cy="6699239"/>
          </a:xfrm>
        </p:spPr>
      </p:pic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text on a black background&#13;&#10;&#13;&#10;Description automatically generated">
            <a:extLst>
              <a:ext uri="{FF2B5EF4-FFF2-40B4-BE49-F238E27FC236}">
                <a16:creationId xmlns:a16="http://schemas.microsoft.com/office/drawing/2014/main" id="{E29513D4-A27B-3045-BD5F-C0DDAACFA9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9934" y="-803326"/>
            <a:ext cx="7387005" cy="738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167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9413B4-0F16-A149-B15C-9F8A196ED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</a:rPr>
              <a:t>Turnout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E2513-8FD1-D040-83DE-FE13ED947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7479" y="1340904"/>
            <a:ext cx="6409849" cy="4456412"/>
          </a:xfrm>
        </p:spPr>
        <p:txBody>
          <a:bodyPr numCol="2"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sz="3600" b="1" dirty="0"/>
              <a:t>2014</a:t>
            </a:r>
            <a:endParaRPr lang="en-US" sz="3100" b="1" dirty="0"/>
          </a:p>
          <a:p>
            <a:r>
              <a:rPr lang="en-US" sz="3600" dirty="0"/>
              <a:t>Registered voters:</a:t>
            </a:r>
          </a:p>
          <a:p>
            <a:pPr lvl="1"/>
            <a:r>
              <a:rPr lang="en-US" sz="3100" dirty="0"/>
              <a:t>1,424,216</a:t>
            </a:r>
          </a:p>
          <a:p>
            <a:r>
              <a:rPr lang="en-US" sz="3600" dirty="0"/>
              <a:t>Ballots cast:</a:t>
            </a:r>
          </a:p>
          <a:p>
            <a:pPr lvl="1"/>
            <a:r>
              <a:rPr lang="en-US" sz="3100" dirty="0"/>
              <a:t>640,358 (45%)</a:t>
            </a:r>
          </a:p>
          <a:p>
            <a:endParaRPr lang="en-US" sz="3600" dirty="0"/>
          </a:p>
          <a:p>
            <a:r>
              <a:rPr lang="en-US" sz="3600" dirty="0"/>
              <a:t>Early</a:t>
            </a:r>
          </a:p>
          <a:p>
            <a:pPr lvl="1"/>
            <a:r>
              <a:rPr lang="en-US" sz="3100" dirty="0"/>
              <a:t>(0%)</a:t>
            </a:r>
          </a:p>
          <a:p>
            <a:r>
              <a:rPr lang="en-US" sz="3600" dirty="0"/>
              <a:t>Vote by mail</a:t>
            </a:r>
          </a:p>
          <a:p>
            <a:pPr lvl="1"/>
            <a:r>
              <a:rPr lang="en-US" sz="3100" dirty="0"/>
              <a:t>(39%)</a:t>
            </a:r>
          </a:p>
          <a:p>
            <a:r>
              <a:rPr lang="en-US" sz="3600" dirty="0"/>
              <a:t>At precinct</a:t>
            </a:r>
          </a:p>
          <a:p>
            <a:pPr lvl="1"/>
            <a:r>
              <a:rPr lang="en-US" sz="3100" dirty="0"/>
              <a:t>(61%)</a:t>
            </a:r>
          </a:p>
          <a:p>
            <a:pPr marL="0" indent="0" algn="ctr">
              <a:buNone/>
            </a:pPr>
            <a:r>
              <a:rPr lang="en-US" sz="3600" b="1" dirty="0"/>
              <a:t>2018</a:t>
            </a:r>
          </a:p>
          <a:p>
            <a:r>
              <a:rPr lang="en-US" sz="3600" dirty="0"/>
              <a:t>Registered voters:</a:t>
            </a:r>
          </a:p>
          <a:p>
            <a:pPr lvl="1"/>
            <a:r>
              <a:rPr lang="en-US" sz="3100" dirty="0"/>
              <a:t>1,558,988</a:t>
            </a:r>
          </a:p>
          <a:p>
            <a:r>
              <a:rPr lang="en-US" sz="3600" dirty="0"/>
              <a:t>Ballots cast:</a:t>
            </a:r>
          </a:p>
          <a:p>
            <a:pPr lvl="1"/>
            <a:r>
              <a:rPr lang="en-US" sz="3100" dirty="0"/>
              <a:t>1,106,729 (70.1%)</a:t>
            </a:r>
          </a:p>
          <a:p>
            <a:endParaRPr lang="en-US" sz="3400" dirty="0"/>
          </a:p>
          <a:p>
            <a:pPr lvl="1"/>
            <a:r>
              <a:rPr lang="en-US" sz="3600" dirty="0"/>
              <a:t>Early</a:t>
            </a:r>
          </a:p>
          <a:p>
            <a:pPr lvl="2"/>
            <a:r>
              <a:rPr lang="en-US" sz="3100" dirty="0"/>
              <a:t>(21%)</a:t>
            </a:r>
          </a:p>
          <a:p>
            <a:pPr lvl="1"/>
            <a:r>
              <a:rPr lang="en-US" sz="3600" dirty="0"/>
              <a:t>Vote by mail</a:t>
            </a:r>
          </a:p>
          <a:p>
            <a:pPr lvl="2"/>
            <a:r>
              <a:rPr lang="en-US" sz="3100" dirty="0"/>
              <a:t>(62%)</a:t>
            </a:r>
          </a:p>
          <a:p>
            <a:pPr lvl="1"/>
            <a:r>
              <a:rPr lang="en-US" sz="3600" dirty="0"/>
              <a:t>At precinct</a:t>
            </a:r>
          </a:p>
          <a:p>
            <a:pPr lvl="2"/>
            <a:r>
              <a:rPr lang="en-US" sz="3100" dirty="0"/>
              <a:t>(35%)</a:t>
            </a:r>
          </a:p>
          <a:p>
            <a:endParaRPr lang="en-US" sz="20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4FD3011-19B0-DB4F-BAED-F068C62C6220}"/>
              </a:ext>
            </a:extLst>
          </p:cNvPr>
          <p:cNvCxnSpPr/>
          <p:nvPr/>
        </p:nvCxnSpPr>
        <p:spPr>
          <a:xfrm>
            <a:off x="7852085" y="1290730"/>
            <a:ext cx="0" cy="455676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97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1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B17D4-4060-B64E-93C1-1FCC82EA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2166AC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3F3F3F"/>
                </a:solidFill>
              </a:rPr>
              <a:t>Orange County 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48FA2-832C-2F41-AD95-CB18FE0FF2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9653" y="2888250"/>
            <a:ext cx="4844614" cy="2959777"/>
          </a:xfrm>
        </p:spPr>
        <p:txBody>
          <a:bodyPr anchor="t">
            <a:normAutofit/>
          </a:bodyPr>
          <a:lstStyle/>
          <a:p>
            <a:r>
              <a:rPr lang="en-US" dirty="0"/>
              <a:t>Population has increased by nearly 200,000 (6.7%) residents since 2010 census</a:t>
            </a:r>
          </a:p>
          <a:p>
            <a:r>
              <a:rPr lang="en-US" dirty="0"/>
              <a:t>Estimated 3.2 million residents in Orange County – 6</a:t>
            </a:r>
            <a:r>
              <a:rPr lang="en-US" baseline="30000" dirty="0"/>
              <a:t>th</a:t>
            </a:r>
            <a:r>
              <a:rPr lang="en-US" dirty="0"/>
              <a:t> largest county in the country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B073EB-82E2-A948-91ED-4F128C75A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0" y="2888250"/>
            <a:ext cx="4844605" cy="3329670"/>
          </a:xfrm>
        </p:spPr>
        <p:txBody>
          <a:bodyPr anchor="t">
            <a:normAutofit/>
          </a:bodyPr>
          <a:lstStyle/>
          <a:p>
            <a:r>
              <a:rPr lang="en-US" sz="3200" dirty="0"/>
              <a:t>2010 –</a:t>
            </a:r>
          </a:p>
          <a:p>
            <a:pPr lvl="1"/>
            <a:r>
              <a:rPr lang="en-US" sz="3200" dirty="0"/>
              <a:t>White – </a:t>
            </a:r>
            <a:r>
              <a:rPr lang="en-US" sz="3200" b="1" dirty="0"/>
              <a:t>43.9%</a:t>
            </a:r>
          </a:p>
          <a:p>
            <a:pPr lvl="1"/>
            <a:r>
              <a:rPr lang="en-US" sz="3200" dirty="0"/>
              <a:t>Hispanic – </a:t>
            </a:r>
            <a:r>
              <a:rPr lang="en-US" sz="3200" b="1" dirty="0"/>
              <a:t>33.8%</a:t>
            </a:r>
          </a:p>
          <a:p>
            <a:r>
              <a:rPr lang="en-US" sz="3200" dirty="0"/>
              <a:t>2017 –</a:t>
            </a:r>
          </a:p>
          <a:p>
            <a:pPr lvl="1"/>
            <a:r>
              <a:rPr lang="en-US" sz="3200" dirty="0"/>
              <a:t>White – </a:t>
            </a:r>
            <a:r>
              <a:rPr lang="en-US" sz="3200" b="1" dirty="0"/>
              <a:t>40.4%</a:t>
            </a:r>
          </a:p>
          <a:p>
            <a:pPr lvl="1"/>
            <a:r>
              <a:rPr lang="en-US" sz="3200" dirty="0"/>
              <a:t>Hispanic – </a:t>
            </a:r>
            <a:r>
              <a:rPr lang="en-US" sz="3200" b="1" dirty="0"/>
              <a:t>34.2%</a:t>
            </a:r>
          </a:p>
        </p:txBody>
      </p:sp>
    </p:spTree>
    <p:extLst>
      <p:ext uri="{BB962C8B-B14F-4D97-AF65-F5344CB8AC3E}">
        <p14:creationId xmlns:p14="http://schemas.microsoft.com/office/powerpoint/2010/main" val="1011444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4F3DA7-5B86-B240-83C6-953190D20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Rules of the Game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AE8C983C-EB0C-4E78-AB5D-50E6F5B8A7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0422089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4F338E7-9280-3044-AF73-8F1CBA15A157}"/>
              </a:ext>
            </a:extLst>
          </p:cNvPr>
          <p:cNvSpPr txBox="1"/>
          <p:nvPr/>
        </p:nvSpPr>
        <p:spPr>
          <a:xfrm>
            <a:off x="6627526" y="5622746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 Parties are particularly affected</a:t>
            </a:r>
          </a:p>
        </p:txBody>
      </p:sp>
    </p:spTree>
    <p:extLst>
      <p:ext uri="{BB962C8B-B14F-4D97-AF65-F5344CB8AC3E}">
        <p14:creationId xmlns:p14="http://schemas.microsoft.com/office/powerpoint/2010/main" val="2714666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0D24D-77A7-2644-9853-A4719F381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 b="1" dirty="0">
                <a:solidFill>
                  <a:srgbClr val="FFFFFF"/>
                </a:solidFill>
              </a:rPr>
              <a:t>Opinion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D5047-7C6E-9B4F-B088-484A930B1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334628"/>
            <a:ext cx="7188199" cy="2212848"/>
          </a:xfrm>
        </p:spPr>
        <p:txBody>
          <a:bodyPr>
            <a:normAutofit fontScale="70000" lnSpcReduction="20000"/>
          </a:bodyPr>
          <a:lstStyle/>
          <a:p>
            <a:r>
              <a:rPr lang="en-US" sz="3800" dirty="0"/>
              <a:t>To what extent can we explain changing patterns of voting in OC to the election of Donald Trump, controlling for changes in turnout, the rules of the game, and demographic change?</a:t>
            </a:r>
          </a:p>
          <a:p>
            <a:pPr marL="0" indent="0" algn="ctr">
              <a:buNone/>
            </a:pPr>
            <a:r>
              <a:rPr lang="en-US" sz="9400" b="1" dirty="0"/>
              <a:t>?</a:t>
            </a:r>
            <a:endParaRPr lang="en-US" sz="2000" b="1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CC4F479-4F87-7C45-A25D-9D437B5E2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962714"/>
              </p:ext>
            </p:extLst>
          </p:nvPr>
        </p:nvGraphicFramePr>
        <p:xfrm>
          <a:off x="4135543" y="1752448"/>
          <a:ext cx="6994314" cy="221284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08760">
                  <a:extLst>
                    <a:ext uri="{9D8B030D-6E8A-4147-A177-3AD203B41FA5}">
                      <a16:colId xmlns:a16="http://schemas.microsoft.com/office/drawing/2014/main" val="3510364934"/>
                    </a:ext>
                  </a:extLst>
                </a:gridCol>
                <a:gridCol w="2603077">
                  <a:extLst>
                    <a:ext uri="{9D8B030D-6E8A-4147-A177-3AD203B41FA5}">
                      <a16:colId xmlns:a16="http://schemas.microsoft.com/office/drawing/2014/main" val="486021785"/>
                    </a:ext>
                  </a:extLst>
                </a:gridCol>
                <a:gridCol w="2882477">
                  <a:extLst>
                    <a:ext uri="{9D8B030D-6E8A-4147-A177-3AD203B41FA5}">
                      <a16:colId xmlns:a16="http://schemas.microsoft.com/office/drawing/2014/main" val="3991939456"/>
                    </a:ext>
                  </a:extLst>
                </a:gridCol>
              </a:tblGrid>
              <a:tr h="737616">
                <a:tc>
                  <a:txBody>
                    <a:bodyPr/>
                    <a:lstStyle/>
                    <a:p>
                      <a:endParaRPr lang="en-US" sz="330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300" dirty="0">
                          <a:ln w="3175">
                            <a:noFill/>
                          </a:ln>
                          <a:effectLst>
                            <a:glow rad="228600">
                              <a:schemeClr val="bg1">
                                <a:lumMod val="95000"/>
                                <a:alpha val="40000"/>
                              </a:schemeClr>
                            </a:glow>
                            <a:outerShdw blurRad="50800" dist="50800" dir="5400000" algn="ctr" rotWithShape="0">
                              <a:schemeClr val="bg1"/>
                            </a:outerShdw>
                          </a:effectLst>
                        </a:rPr>
                        <a:t>Democrats</a:t>
                      </a:r>
                    </a:p>
                  </a:txBody>
                  <a:tcPr marL="167640" marR="167640" marT="83820" marB="83820">
                    <a:solidFill>
                      <a:srgbClr val="2166A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300" dirty="0">
                          <a:ln w="3175">
                            <a:noFill/>
                          </a:ln>
                          <a:effectLst>
                            <a:glow rad="228600">
                              <a:schemeClr val="bg1">
                                <a:lumMod val="95000"/>
                                <a:alpha val="40000"/>
                              </a:schemeClr>
                            </a:glow>
                            <a:outerShdw blurRad="50800" dist="50800" dir="5400000" algn="ctr" rotWithShape="0">
                              <a:schemeClr val="bg1"/>
                            </a:outerShdw>
                          </a:effectLst>
                        </a:rPr>
                        <a:t>Republicans</a:t>
                      </a:r>
                    </a:p>
                  </a:txBody>
                  <a:tcPr marL="167640" marR="167640" marT="83820" marB="83820">
                    <a:solidFill>
                      <a:srgbClr val="B218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562656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pPr algn="r"/>
                      <a:r>
                        <a:rPr lang="en-US" sz="3300" b="1" i="0" dirty="0"/>
                        <a:t>2014</a:t>
                      </a:r>
                    </a:p>
                  </a:txBody>
                  <a:tcPr marL="167640" marR="167640" marT="83820" marB="838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300"/>
                        <a:t>45%</a:t>
                      </a:r>
                    </a:p>
                  </a:txBody>
                  <a:tcPr marL="167640" marR="167640" marT="83820" marB="838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300" dirty="0"/>
                        <a:t>55%</a:t>
                      </a:r>
                    </a:p>
                  </a:txBody>
                  <a:tcPr marL="167640" marR="167640" marT="83820" marB="83820" anchor="ctr"/>
                </a:tc>
                <a:extLst>
                  <a:ext uri="{0D108BD9-81ED-4DB2-BD59-A6C34878D82A}">
                    <a16:rowId xmlns:a16="http://schemas.microsoft.com/office/drawing/2014/main" val="4249159132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pPr algn="r"/>
                      <a:r>
                        <a:rPr lang="en-US" sz="3300" b="1" i="0" dirty="0"/>
                        <a:t>2018</a:t>
                      </a:r>
                    </a:p>
                  </a:txBody>
                  <a:tcPr marL="167640" marR="167640" marT="83820" marB="838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300"/>
                        <a:t>54%</a:t>
                      </a:r>
                    </a:p>
                  </a:txBody>
                  <a:tcPr marL="167640" marR="167640" marT="83820" marB="838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300" dirty="0"/>
                        <a:t>46%</a:t>
                      </a:r>
                    </a:p>
                  </a:txBody>
                  <a:tcPr marL="167640" marR="167640" marT="83820" marB="83820" anchor="ctr"/>
                </a:tc>
                <a:extLst>
                  <a:ext uri="{0D108BD9-81ED-4DB2-BD59-A6C34878D82A}">
                    <a16:rowId xmlns:a16="http://schemas.microsoft.com/office/drawing/2014/main" val="132446818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E1A07B9-92B7-344A-92B9-A54EC3AF06CA}"/>
              </a:ext>
            </a:extLst>
          </p:cNvPr>
          <p:cNvSpPr/>
          <p:nvPr/>
        </p:nvSpPr>
        <p:spPr>
          <a:xfrm>
            <a:off x="4132220" y="1291676"/>
            <a:ext cx="69943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dirty="0"/>
              <a:t>Vote Choice</a:t>
            </a:r>
            <a:r>
              <a:rPr lang="en-US" sz="2400" dirty="0">
                <a:sym typeface="Wingdings" pitchFamily="2" charset="2"/>
              </a:rPr>
              <a:t> (county-wide congressional vote)</a:t>
            </a:r>
          </a:p>
        </p:txBody>
      </p:sp>
    </p:spTree>
    <p:extLst>
      <p:ext uri="{BB962C8B-B14F-4D97-AF65-F5344CB8AC3E}">
        <p14:creationId xmlns:p14="http://schemas.microsoft.com/office/powerpoint/2010/main" val="2871054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032AE-90B4-4849-95B5-78E9F0A8A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Governor’s 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A4FA-1D23-F342-B8F2-739787446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316461"/>
          </a:xfrm>
        </p:spPr>
        <p:txBody>
          <a:bodyPr>
            <a:normAutofit/>
          </a:bodyPr>
          <a:lstStyle/>
          <a:p>
            <a:r>
              <a:rPr lang="en-US" sz="3200" dirty="0"/>
              <a:t>2014</a:t>
            </a:r>
          </a:p>
          <a:p>
            <a:pPr lvl="1"/>
            <a:r>
              <a:rPr lang="en-US" sz="3200" dirty="0"/>
              <a:t>Jerry Brown – 275,707 </a:t>
            </a:r>
            <a:r>
              <a:rPr lang="en-US" sz="3200" b="1" dirty="0"/>
              <a:t>(44</a:t>
            </a:r>
            <a:r>
              <a:rPr lang="en-US" sz="3200" dirty="0"/>
              <a:t>%)</a:t>
            </a:r>
          </a:p>
          <a:p>
            <a:pPr lvl="1"/>
            <a:r>
              <a:rPr lang="en-US" sz="3200" dirty="0"/>
              <a:t>Neel </a:t>
            </a:r>
            <a:r>
              <a:rPr lang="en-US" sz="3200" dirty="0" err="1"/>
              <a:t>Kashkari</a:t>
            </a:r>
            <a:r>
              <a:rPr lang="en-US" sz="3200" dirty="0"/>
              <a:t> – 344,817 (</a:t>
            </a:r>
            <a:r>
              <a:rPr lang="en-US" sz="3200" b="1" dirty="0"/>
              <a:t>56</a:t>
            </a:r>
            <a:r>
              <a:rPr lang="en-US" sz="3200" dirty="0"/>
              <a:t>%)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0DFFF-DDF3-4A44-9AD9-1AA3ECB6E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r>
              <a:rPr lang="en-US" sz="3200" dirty="0"/>
              <a:t>2018</a:t>
            </a:r>
          </a:p>
          <a:p>
            <a:r>
              <a:rPr lang="en-US" sz="3200" dirty="0"/>
              <a:t>Gavin Newsom* - 543,047 (</a:t>
            </a:r>
            <a:r>
              <a:rPr lang="en-US" sz="3200" b="1" dirty="0"/>
              <a:t>50.1</a:t>
            </a:r>
            <a:r>
              <a:rPr lang="en-US" sz="3200" dirty="0"/>
              <a:t>%)</a:t>
            </a:r>
          </a:p>
          <a:p>
            <a:r>
              <a:rPr lang="en-US" sz="3200" dirty="0"/>
              <a:t>John Cox - 539,951 (</a:t>
            </a:r>
            <a:r>
              <a:rPr lang="en-US" sz="3200" b="1" dirty="0"/>
              <a:t>49.9</a:t>
            </a:r>
            <a:r>
              <a:rPr lang="en-US" sz="3200" dirty="0"/>
              <a:t>%)</a:t>
            </a:r>
          </a:p>
          <a:p>
            <a:endParaRPr lang="en-US" sz="2000" dirty="0"/>
          </a:p>
          <a:p>
            <a:r>
              <a:rPr lang="en-US" sz="2000" dirty="0"/>
              <a:t>* Running for Lt </a:t>
            </a:r>
            <a:r>
              <a:rPr lang="en-US" sz="2000" dirty="0" err="1"/>
              <a:t>Gov</a:t>
            </a:r>
            <a:r>
              <a:rPr lang="en-US" sz="2000" dirty="0"/>
              <a:t> in 2014, Gavin received just 41.3% of the two-party vote!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00E59-7D61-A842-B77F-17B0993C29FD}"/>
              </a:ext>
            </a:extLst>
          </p:cNvPr>
          <p:cNvSpPr txBox="1"/>
          <p:nvPr/>
        </p:nvSpPr>
        <p:spPr>
          <a:xfrm>
            <a:off x="8289696" y="5925128"/>
            <a:ext cx="340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Newsom 62%, Cox 38%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90AF6E-EFD0-DC40-89BB-A0EA8EAEA7E8}"/>
              </a:ext>
            </a:extLst>
          </p:cNvPr>
          <p:cNvSpPr txBox="1"/>
          <p:nvPr/>
        </p:nvSpPr>
        <p:spPr>
          <a:xfrm>
            <a:off x="4391174" y="5931834"/>
            <a:ext cx="363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Brown 60%, </a:t>
            </a:r>
            <a:r>
              <a:rPr lang="en-US" dirty="0" err="1"/>
              <a:t>Kashkari</a:t>
            </a:r>
            <a:r>
              <a:rPr lang="en-US" dirty="0"/>
              <a:t> 40%</a:t>
            </a:r>
          </a:p>
        </p:txBody>
      </p:sp>
    </p:spTree>
    <p:extLst>
      <p:ext uri="{BB962C8B-B14F-4D97-AF65-F5344CB8AC3E}">
        <p14:creationId xmlns:p14="http://schemas.microsoft.com/office/powerpoint/2010/main" val="933904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40636033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Campos, Benjamin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1,988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effectLst/>
                          <a:latin typeface="arial" panose="020B0604020202020204" pitchFamily="34" charset="0"/>
                        </a:rPr>
                        <a:t>56.8%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 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Sanchez, Linda T.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1,512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43.2%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0594662"/>
              </p:ext>
            </p:extLst>
          </p:nvPr>
        </p:nvGraphicFramePr>
        <p:xfrm>
          <a:off x="6550744" y="3282946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Downing, Ryan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2,587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46.4%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Sanchez, Linda T.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2,990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53.6%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00FBC52A-FF4A-4A40-8F79-CFBC4A069DC4}"/>
              </a:ext>
            </a:extLst>
          </p:cNvPr>
          <p:cNvSpPr/>
          <p:nvPr/>
        </p:nvSpPr>
        <p:spPr>
          <a:xfrm>
            <a:off x="6270382" y="4412512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6E3305CB-8ABC-7648-B873-93A88B6E6EEB}"/>
              </a:ext>
            </a:extLst>
          </p:cNvPr>
          <p:cNvSpPr/>
          <p:nvPr/>
        </p:nvSpPr>
        <p:spPr>
          <a:xfrm>
            <a:off x="0" y="4301341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840810-2038-D64A-B085-A64279937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6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701</Words>
  <Application>Microsoft Macintosh PowerPoint</Application>
  <PresentationFormat>Widescreen</PresentationFormat>
  <Paragraphs>223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Phosphate Solid</vt:lpstr>
      <vt:lpstr>Office Theme</vt:lpstr>
      <vt:lpstr>What’s the Matter with the OC?</vt:lpstr>
      <vt:lpstr>After 2016</vt:lpstr>
      <vt:lpstr>The Puzzle of Political Transformation</vt:lpstr>
      <vt:lpstr>Turnout</vt:lpstr>
      <vt:lpstr>Orange County Demographics</vt:lpstr>
      <vt:lpstr>Rules of the Game</vt:lpstr>
      <vt:lpstr>Opinion Change</vt:lpstr>
      <vt:lpstr>Governor’s Race</vt:lpstr>
      <vt:lpstr>CD 38</vt:lpstr>
      <vt:lpstr>CD 39</vt:lpstr>
      <vt:lpstr>CD 45</vt:lpstr>
      <vt:lpstr>PowerPoint Presentation</vt:lpstr>
      <vt:lpstr>PowerPoint Presentation</vt:lpstr>
      <vt:lpstr>CD 46</vt:lpstr>
      <vt:lpstr>CD 47</vt:lpstr>
      <vt:lpstr>CD 48</vt:lpstr>
      <vt:lpstr>CD 49</vt:lpstr>
      <vt:lpstr>PowerPoint Presentation</vt:lpstr>
      <vt:lpstr>Net change in raw votes, 2014-&gt;2018</vt:lpstr>
      <vt:lpstr>Percentage Change in votes 2014-&gt;2018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the Matter with the OC?</dc:title>
  <dc:creator>Microsoft Office User</dc:creator>
  <cp:lastModifiedBy>Microsoft Office User</cp:lastModifiedBy>
  <cp:revision>13</cp:revision>
  <dcterms:created xsi:type="dcterms:W3CDTF">2018-12-12T23:25:51Z</dcterms:created>
  <dcterms:modified xsi:type="dcterms:W3CDTF">2018-12-13T01:41:14Z</dcterms:modified>
</cp:coreProperties>
</file>